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93455" r:id="rId1"/>
  </p:sldMasterIdLst>
  <p:notesMasterIdLst>
    <p:notesMasterId r:id="rId26"/>
  </p:notesMasterIdLst>
  <p:handoutMasterIdLst>
    <p:handoutMasterId r:id="rId27"/>
  </p:handoutMasterIdLst>
  <p:sldIdLst>
    <p:sldId id="335" r:id="rId2"/>
    <p:sldId id="321" r:id="rId3"/>
    <p:sldId id="294" r:id="rId4"/>
    <p:sldId id="306" r:id="rId5"/>
    <p:sldId id="303" r:id="rId6"/>
    <p:sldId id="312" r:id="rId7"/>
    <p:sldId id="328" r:id="rId8"/>
    <p:sldId id="307" r:id="rId9"/>
    <p:sldId id="332" r:id="rId10"/>
    <p:sldId id="277" r:id="rId11"/>
    <p:sldId id="278" r:id="rId12"/>
    <p:sldId id="324" r:id="rId13"/>
    <p:sldId id="325" r:id="rId14"/>
    <p:sldId id="316" r:id="rId15"/>
    <p:sldId id="317" r:id="rId16"/>
    <p:sldId id="331" r:id="rId17"/>
    <p:sldId id="288" r:id="rId18"/>
    <p:sldId id="327" r:id="rId19"/>
    <p:sldId id="330" r:id="rId20"/>
    <p:sldId id="334" r:id="rId21"/>
    <p:sldId id="333" r:id="rId22"/>
    <p:sldId id="318" r:id="rId23"/>
    <p:sldId id="282" r:id="rId24"/>
    <p:sldId id="258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Alegreya Sans" panose="00000500000000000000" pitchFamily="50" charset="0"/>
      <p:regular r:id="rId32"/>
      <p:bold r:id="rId33"/>
      <p:italic r:id="rId34"/>
      <p:boldItalic r:id="rId35"/>
    </p:embeddedFont>
    <p:embeddedFont>
      <p:font typeface="Alegreya Sans Medium" panose="00000600000000000000" pitchFamily="50" charset="0"/>
      <p:regular r:id="rId36"/>
      <p:italic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LAETS Patrick (PSLT)" initials="SP(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0FF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77" autoAdjust="0"/>
    <p:restoredTop sz="94280" autoAdjust="0"/>
  </p:normalViewPr>
  <p:slideViewPr>
    <p:cSldViewPr snapToGrid="0">
      <p:cViewPr varScale="1">
        <p:scale>
          <a:sx n="86" d="100"/>
          <a:sy n="86" d="100"/>
        </p:scale>
        <p:origin x="696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SLT\Documents\Overheidsuitgave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000036.localwan.net\users\PSLT\Data\2016-2017\Documents\Documents\marktaande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>
                <a:latin typeface="Alegreya Sans Medium"/>
              </a:defRPr>
            </a:pPr>
            <a:r>
              <a:rPr lang="nl-BE"/>
              <a:t>Chart title</a:t>
            </a:r>
            <a:endParaRPr lang="nl-BE" dirty="0"/>
          </a:p>
        </c:rich>
      </c:tx>
      <c:layout>
        <c:manualLayout>
          <c:xMode val="edge"/>
          <c:yMode val="edge"/>
          <c:x val="0.31038968901668451"/>
          <c:y val="2.141368542453053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legreya Sans"/>
                  </a:defRPr>
                </a:pPr>
                <a:endParaRPr lang="en-B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2nd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0-41D2-93E8-7BCD089101A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latin typeface="Alegreya Sans Light"/>
            </a:defRPr>
          </a:pPr>
          <a:endParaRPr lang="en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B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100247885680962E-2"/>
          <c:y val="0.10836983267716535"/>
          <c:w val="0.86131950520073874"/>
          <c:h val="0.78776297982283461"/>
        </c:manualLayout>
      </c:layout>
      <c:lineChart>
        <c:grouping val="standard"/>
        <c:varyColors val="0"/>
        <c:ser>
          <c:idx val="2"/>
          <c:order val="0"/>
          <c:spPr>
            <a:ln w="38100">
              <a:solidFill>
                <a:srgbClr val="1600FF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1600FF"/>
              </a:solidFill>
              <a:ln w="38100">
                <a:solidFill>
                  <a:srgbClr val="1600FF"/>
                </a:solidFill>
                <a:prstDash val="solid"/>
              </a:ln>
            </c:spPr>
          </c:marker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0-840C-492B-B7E7-EDE005FDB05A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2-840C-492B-B7E7-EDE005FDB05A}"/>
              </c:ext>
            </c:extLst>
          </c:dPt>
          <c:dPt>
            <c:idx val="9"/>
            <c:marker>
              <c:spPr>
                <a:solidFill>
                  <a:srgbClr val="1600FF"/>
                </a:solidFill>
                <a:ln w="38100">
                  <a:solidFill>
                    <a:srgbClr val="1600FF"/>
                  </a:solidFill>
                  <a:prstDash val="sysDash"/>
                </a:ln>
              </c:spPr>
            </c:marker>
            <c:bubble3D val="0"/>
            <c:spPr>
              <a:ln w="38100">
                <a:solidFill>
                  <a:srgbClr val="1600FF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5-FBDC-4014-98EC-A81EE2BBE257}"/>
              </c:ext>
            </c:extLst>
          </c:dPt>
          <c:dPt>
            <c:idx val="10"/>
            <c:marker>
              <c:spPr>
                <a:solidFill>
                  <a:srgbClr val="1600FF"/>
                </a:solidFill>
                <a:ln w="38100">
                  <a:solidFill>
                    <a:srgbClr val="1600FF"/>
                  </a:solidFill>
                  <a:prstDash val="sysDash"/>
                </a:ln>
              </c:spPr>
            </c:marker>
            <c:bubble3D val="0"/>
            <c:spPr>
              <a:ln w="38100">
                <a:solidFill>
                  <a:srgbClr val="1600FF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3-9182-4F32-902C-CFE5E7908420}"/>
              </c:ext>
            </c:extLst>
          </c:dPt>
          <c:dLbls>
            <c:dLbl>
              <c:idx val="0"/>
              <c:layout>
                <c:manualLayout>
                  <c:x val="-4.7546296296296302E-2"/>
                  <c:y val="5.8984374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7DD-4378-83C6-78C06F71D432}"/>
                </c:ext>
              </c:extLst>
            </c:dLbl>
            <c:dLbl>
              <c:idx val="1"/>
              <c:layout>
                <c:manualLayout>
                  <c:x val="-4.1628997764168651E-3"/>
                  <c:y val="-2.3046875000000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0C-492B-B7E7-EDE005FDB05A}"/>
                </c:ext>
              </c:extLst>
            </c:dLbl>
            <c:dLbl>
              <c:idx val="3"/>
              <c:layout>
                <c:manualLayout>
                  <c:x val="-2.9888208418392147E-2"/>
                  <c:y val="6.28906250000000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0C-492B-B7E7-EDE005FDB05A}"/>
                </c:ext>
              </c:extLst>
            </c:dLbl>
            <c:dLbl>
              <c:idx val="8"/>
              <c:layout>
                <c:manualLayout>
                  <c:x val="-1.485734422086128E-2"/>
                  <c:y val="8.2421875000000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0C-492B-B7E7-EDE005FDB05A}"/>
                </c:ext>
              </c:extLst>
            </c:dLbl>
            <c:dLbl>
              <c:idx val="9"/>
              <c:layout>
                <c:manualLayout>
                  <c:x val="-2.9081243584103356E-2"/>
                  <c:y val="8.2074135330285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DC-4014-98EC-A81EE2BBE257}"/>
                </c:ext>
              </c:extLst>
            </c:dLbl>
            <c:dLbl>
              <c:idx val="10"/>
              <c:layout>
                <c:manualLayout>
                  <c:x val="-2.8095761841912419E-2"/>
                  <c:y val="7.8184365883352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2-4F32-902C-CFE5E790842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1600FF"/>
                    </a:solidFill>
                  </a:defRPr>
                </a:pPr>
                <a:endParaRPr lang="en-B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strCache>
            </c:strRef>
          </c:cat>
          <c:val>
            <c:numRef>
              <c:f>Sheet1!$B$4:$L$4</c:f>
              <c:numCache>
                <c:formatCode>0.0</c:formatCode>
                <c:ptCount val="11"/>
                <c:pt idx="0">
                  <c:v>74.668581951057618</c:v>
                </c:pt>
                <c:pt idx="1">
                  <c:v>79.232670958597382</c:v>
                </c:pt>
                <c:pt idx="2">
                  <c:v>77.431291899078929</c:v>
                </c:pt>
                <c:pt idx="3">
                  <c:v>76.292075574746548</c:v>
                </c:pt>
                <c:pt idx="4">
                  <c:v>77.958714878791099</c:v>
                </c:pt>
                <c:pt idx="5">
                  <c:v>79.178702410131734</c:v>
                </c:pt>
                <c:pt idx="6">
                  <c:v>78.69402755585088</c:v>
                </c:pt>
                <c:pt idx="7">
                  <c:v>77.867444525077318</c:v>
                </c:pt>
                <c:pt idx="8">
                  <c:v>77.207444525077321</c:v>
                </c:pt>
                <c:pt idx="9">
                  <c:v>76.8</c:v>
                </c:pt>
                <c:pt idx="10">
                  <c:v>76.8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40C-492B-B7E7-EDE005FDB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145152"/>
        <c:axId val="134146688"/>
      </c:lineChart>
      <c:lineChart>
        <c:grouping val="standard"/>
        <c:varyColors val="0"/>
        <c:ser>
          <c:idx val="1"/>
          <c:order val="1"/>
          <c:spPr>
            <a:ln>
              <a:solidFill>
                <a:srgbClr val="000000"/>
              </a:solidFill>
            </a:ln>
          </c:spPr>
          <c:marker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dPt>
            <c:idx val="9"/>
            <c:marker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ysDash"/>
                </a:ln>
              </c:spPr>
            </c:marker>
            <c:bubble3D val="0"/>
            <c:spPr>
              <a:ln>
                <a:solidFill>
                  <a:srgbClr val="00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4-FBDC-4014-98EC-A81EE2BBE257}"/>
              </c:ext>
            </c:extLst>
          </c:dPt>
          <c:dPt>
            <c:idx val="10"/>
            <c:marker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ysDash"/>
                </a:ln>
              </c:spPr>
            </c:marker>
            <c:bubble3D val="0"/>
            <c:spPr>
              <a:ln>
                <a:solidFill>
                  <a:srgbClr val="00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2-9182-4F32-902C-CFE5E7908420}"/>
              </c:ext>
            </c:extLst>
          </c:dPt>
          <c:dLbls>
            <c:dLbl>
              <c:idx val="0"/>
              <c:layout>
                <c:manualLayout>
                  <c:x val="-4.3209876543209874E-2"/>
                  <c:y val="-0.121093750000000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94E-4BB7-84B8-257C6DEB425D}"/>
                </c:ext>
              </c:extLst>
            </c:dLbl>
            <c:dLbl>
              <c:idx val="1"/>
              <c:layout>
                <c:manualLayout>
                  <c:x val="-4.7839506172839504E-2"/>
                  <c:y val="9.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81-40B3-A058-ADA0EA0F3C6C}"/>
                </c:ext>
              </c:extLst>
            </c:dLbl>
            <c:dLbl>
              <c:idx val="2"/>
              <c:layout>
                <c:manualLayout>
                  <c:x val="-1.0802469135802526E-2"/>
                  <c:y val="0.16015624999999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81-40B3-A058-ADA0EA0F3C6C}"/>
                </c:ext>
              </c:extLst>
            </c:dLbl>
            <c:dLbl>
              <c:idx val="3"/>
              <c:layout>
                <c:manualLayout>
                  <c:x val="-2.0061728395061727E-2"/>
                  <c:y val="-0.1484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817901234567899E-2"/>
                      <c:h val="7.73437500000000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94E-4BB7-84B8-257C6DEB425D}"/>
                </c:ext>
              </c:extLst>
            </c:dLbl>
            <c:dLbl>
              <c:idx val="4"/>
              <c:layout>
                <c:manualLayout>
                  <c:x val="-3.8580246913580245E-2"/>
                  <c:y val="0.1328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4E-4BB7-84B8-257C6DEB425D}"/>
                </c:ext>
              </c:extLst>
            </c:dLbl>
            <c:dLbl>
              <c:idx val="5"/>
              <c:layout>
                <c:manualLayout>
                  <c:x val="-4.4753086419753146E-2"/>
                  <c:y val="9.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4E-4BB7-84B8-257C6DEB425D}"/>
                </c:ext>
              </c:extLst>
            </c:dLbl>
            <c:dLbl>
              <c:idx val="6"/>
              <c:layout>
                <c:manualLayout>
                  <c:x val="-1.6975308641975308E-2"/>
                  <c:y val="8.984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4E-4BB7-84B8-257C6DEB425D}"/>
                </c:ext>
              </c:extLst>
            </c:dLbl>
            <c:dLbl>
              <c:idx val="7"/>
              <c:layout>
                <c:manualLayout>
                  <c:x val="-1.2398689934985694E-2"/>
                  <c:y val="9.780442422989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94E-4BB7-84B8-257C6DEB425D}"/>
                </c:ext>
              </c:extLst>
            </c:dLbl>
            <c:dLbl>
              <c:idx val="8"/>
              <c:layout>
                <c:manualLayout>
                  <c:x val="-3.2389768783301562E-2"/>
                  <c:y val="-6.2763727134204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4E-4BB7-84B8-257C6DEB425D}"/>
                </c:ext>
              </c:extLst>
            </c:dLbl>
            <c:dLbl>
              <c:idx val="9"/>
              <c:layout>
                <c:manualLayout>
                  <c:x val="-4.1904971403431586E-2"/>
                  <c:y val="-7.0015850044793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DC-4014-98EC-A81EE2BBE257}"/>
                </c:ext>
              </c:extLst>
            </c:dLbl>
            <c:dLbl>
              <c:idx val="10"/>
              <c:layout>
                <c:manualLayout>
                  <c:x val="-3.1040719558097472E-2"/>
                  <c:y val="-5.4456772257061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82-4F32-902C-CFE5E790842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strCache>
            </c:strRef>
          </c:cat>
          <c:val>
            <c:numRef>
              <c:f>Sheet1!$B$3:$L$3</c:f>
              <c:numCache>
                <c:formatCode>#,##0.0</c:formatCode>
                <c:ptCount val="11"/>
                <c:pt idx="0">
                  <c:v>671</c:v>
                </c:pt>
                <c:pt idx="1">
                  <c:v>-22153.724000000046</c:v>
                </c:pt>
                <c:pt idx="2">
                  <c:v>-2629.1599999999744</c:v>
                </c:pt>
                <c:pt idx="3" formatCode="0">
                  <c:v>27.392000000050757</c:v>
                </c:pt>
                <c:pt idx="4" formatCode="0">
                  <c:v>-4243.1440000000293</c:v>
                </c:pt>
                <c:pt idx="5" formatCode="0">
                  <c:v>-7112.5079999999725</c:v>
                </c:pt>
                <c:pt idx="6" formatCode="0">
                  <c:v>-7445.7020000000484</c:v>
                </c:pt>
                <c:pt idx="7" formatCode="0">
                  <c:v>-961.1260000000475</c:v>
                </c:pt>
                <c:pt idx="8" formatCode="0">
                  <c:v>3472.9360000000452</c:v>
                </c:pt>
                <c:pt idx="9" formatCode="General">
                  <c:v>2300</c:v>
                </c:pt>
                <c:pt idx="10" formatCode="General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81-40B3-A058-ADA0EA0F3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720000"/>
        <c:axId val="140718464"/>
      </c:lineChart>
      <c:catAx>
        <c:axId val="134145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34146688"/>
        <c:crosses val="autoZero"/>
        <c:auto val="1"/>
        <c:lblAlgn val="ctr"/>
        <c:lblOffset val="100"/>
        <c:noMultiLvlLbl val="0"/>
      </c:catAx>
      <c:valAx>
        <c:axId val="134146688"/>
        <c:scaling>
          <c:orientation val="minMax"/>
          <c:min val="68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1600FF"/>
                </a:solidFill>
              </a:defRPr>
            </a:pPr>
            <a:endParaRPr lang="en-BE"/>
          </a:p>
        </c:txPr>
        <c:crossAx val="134145152"/>
        <c:crosses val="autoZero"/>
        <c:crossBetween val="between"/>
        <c:majorUnit val="3"/>
      </c:valAx>
      <c:valAx>
        <c:axId val="140718464"/>
        <c:scaling>
          <c:orientation val="minMax"/>
          <c:min val="-30000"/>
        </c:scaling>
        <c:delete val="0"/>
        <c:axPos val="r"/>
        <c:numFmt formatCode="#,##0" sourceLinked="0"/>
        <c:majorTickMark val="out"/>
        <c:minorTickMark val="none"/>
        <c:tickLblPos val="nextTo"/>
        <c:crossAx val="140720000"/>
        <c:crosses val="max"/>
        <c:crossBetween val="between"/>
        <c:majorUnit val="10000"/>
      </c:valAx>
      <c:catAx>
        <c:axId val="140720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071846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legreya Sans" panose="00000500000000000000" pitchFamily="50" charset="0"/>
          <a:cs typeface="Arial" pitchFamily="34" charset="0"/>
        </a:defRPr>
      </a:pPr>
      <a:endParaRPr lang="en-BE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00095073059225E-2"/>
          <c:y val="6.245109498031496E-2"/>
          <c:w val="0.90301972128891639"/>
          <c:h val="0.78558932086614175"/>
        </c:manualLayout>
      </c:layout>
      <c:lineChart>
        <c:grouping val="standar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taux impôt effectif médian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Sheet1!$B$4:$G$4</c:f>
              <c:numCache>
                <c:formatCode>0.00</c:formatCode>
                <c:ptCount val="6"/>
                <c:pt idx="0">
                  <c:v>27.4</c:v>
                </c:pt>
                <c:pt idx="1">
                  <c:v>28.14</c:v>
                </c:pt>
                <c:pt idx="2">
                  <c:v>28.24</c:v>
                </c:pt>
                <c:pt idx="3">
                  <c:v>28.3</c:v>
                </c:pt>
                <c:pt idx="4">
                  <c:v>29.64</c:v>
                </c:pt>
                <c:pt idx="5">
                  <c:v>32.14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7D-4340-B679-03245D051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272896"/>
        <c:axId val="136274688"/>
      </c:lineChart>
      <c:catAx>
        <c:axId val="13627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36274688"/>
        <c:crosses val="autoZero"/>
        <c:auto val="1"/>
        <c:lblAlgn val="ctr"/>
        <c:lblOffset val="100"/>
        <c:noMultiLvlLbl val="0"/>
      </c:catAx>
      <c:valAx>
        <c:axId val="136274688"/>
        <c:scaling>
          <c:orientation val="minMax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3627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Groei van de overheidsuitgaven 2007-2016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GRAFIEK!$A$12</c:f>
              <c:strCache>
                <c:ptCount val="1"/>
                <c:pt idx="0">
                  <c:v>Pensioenen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GRAFIEK!$B$11:$K$11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GRAFIEK!$B$12:$K$12</c:f>
              <c:numCache>
                <c:formatCode>0.0</c:formatCode>
                <c:ptCount val="10"/>
                <c:pt idx="0">
                  <c:v>100</c:v>
                </c:pt>
                <c:pt idx="1">
                  <c:v>107.26643598615917</c:v>
                </c:pt>
                <c:pt idx="2">
                  <c:v>113.14878892733566</c:v>
                </c:pt>
                <c:pt idx="3">
                  <c:v>117.30103806228374</c:v>
                </c:pt>
                <c:pt idx="4">
                  <c:v>124.22145328719722</c:v>
                </c:pt>
                <c:pt idx="5">
                  <c:v>131.48788927335642</c:v>
                </c:pt>
                <c:pt idx="6">
                  <c:v>137.71626297577853</c:v>
                </c:pt>
                <c:pt idx="7">
                  <c:v>140.83044982698965</c:v>
                </c:pt>
                <c:pt idx="8">
                  <c:v>145.32871972318338</c:v>
                </c:pt>
                <c:pt idx="9">
                  <c:v>150.86505190311419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B1-43C3-8FC9-192E22ADA344}"/>
            </c:ext>
          </c:extLst>
        </c:ser>
        <c:ser>
          <c:idx val="1"/>
          <c:order val="1"/>
          <c:tx>
            <c:strRef>
              <c:f>GRAFIEK!$A$13</c:f>
              <c:strCache>
                <c:ptCount val="1"/>
                <c:pt idx="0">
                  <c:v>Gezondheidszorg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GRAFIEK!$B$11:$K$11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GRAFIEK!$B$13:$K$13</c:f>
              <c:numCache>
                <c:formatCode>0.0</c:formatCode>
                <c:ptCount val="10"/>
                <c:pt idx="0">
                  <c:v>100</c:v>
                </c:pt>
                <c:pt idx="1">
                  <c:v>109.54773869346735</c:v>
                </c:pt>
                <c:pt idx="2">
                  <c:v>117.0854271356784</c:v>
                </c:pt>
                <c:pt idx="3">
                  <c:v>120.6030150753769</c:v>
                </c:pt>
                <c:pt idx="4">
                  <c:v>127.1356783919598</c:v>
                </c:pt>
                <c:pt idx="5">
                  <c:v>132.1608040201005</c:v>
                </c:pt>
                <c:pt idx="6">
                  <c:v>135.678391959799</c:v>
                </c:pt>
                <c:pt idx="7">
                  <c:v>139.69849246231155</c:v>
                </c:pt>
                <c:pt idx="8">
                  <c:v>143.21608040201005</c:v>
                </c:pt>
                <c:pt idx="9">
                  <c:v>148.74371859296485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B1-43C3-8FC9-192E22ADA344}"/>
            </c:ext>
          </c:extLst>
        </c:ser>
        <c:ser>
          <c:idx val="2"/>
          <c:order val="2"/>
          <c:tx>
            <c:strRef>
              <c:f>GRAFIEK!$A$14</c:f>
              <c:strCache>
                <c:ptCount val="1"/>
                <c:pt idx="0">
                  <c:v>Bezoldigingen overheidspersoneel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GRAFIEK!$B$11:$K$11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GRAFIEK!$B$14:$K$14</c:f>
              <c:numCache>
                <c:formatCode>0.0</c:formatCode>
                <c:ptCount val="10"/>
                <c:pt idx="0">
                  <c:v>100</c:v>
                </c:pt>
                <c:pt idx="1">
                  <c:v>105.8080808080808</c:v>
                </c:pt>
                <c:pt idx="2">
                  <c:v>110.35353535353536</c:v>
                </c:pt>
                <c:pt idx="3">
                  <c:v>113.38383838383838</c:v>
                </c:pt>
                <c:pt idx="4">
                  <c:v>118.18181818181816</c:v>
                </c:pt>
                <c:pt idx="5">
                  <c:v>122.97979797979799</c:v>
                </c:pt>
                <c:pt idx="6">
                  <c:v>126.26262626262626</c:v>
                </c:pt>
                <c:pt idx="7">
                  <c:v>128.28282828282826</c:v>
                </c:pt>
                <c:pt idx="8">
                  <c:v>129.2929292929293</c:v>
                </c:pt>
                <c:pt idx="9">
                  <c:v>131.81818181818181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B1-43C3-8FC9-192E22ADA344}"/>
            </c:ext>
          </c:extLst>
        </c:ser>
        <c:ser>
          <c:idx val="3"/>
          <c:order val="3"/>
          <c:tx>
            <c:strRef>
              <c:f>GRAFIEK!$A$15</c:f>
              <c:strCache>
                <c:ptCount val="1"/>
                <c:pt idx="0">
                  <c:v>TOTALE overheidsuitgaven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GRAFIEK!$B$11:$K$11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GRAFIEK!$B$15:$K$15</c:f>
              <c:numCache>
                <c:formatCode>0.0</c:formatCode>
                <c:ptCount val="10"/>
                <c:pt idx="0">
                  <c:v>100</c:v>
                </c:pt>
                <c:pt idx="1">
                  <c:v>107.03547805171377</c:v>
                </c:pt>
                <c:pt idx="2">
                  <c:v>113.52976548406495</c:v>
                </c:pt>
                <c:pt idx="3">
                  <c:v>116.95730607336139</c:v>
                </c:pt>
                <c:pt idx="4">
                  <c:v>124.05291641611544</c:v>
                </c:pt>
                <c:pt idx="5">
                  <c:v>130.12627781118459</c:v>
                </c:pt>
                <c:pt idx="6">
                  <c:v>131.26879134095009</c:v>
                </c:pt>
                <c:pt idx="7">
                  <c:v>132.77209861695732</c:v>
                </c:pt>
                <c:pt idx="8">
                  <c:v>132.89236319903787</c:v>
                </c:pt>
                <c:pt idx="9">
                  <c:v>136.31990378833433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B1-43C3-8FC9-192E22ADA344}"/>
            </c:ext>
          </c:extLst>
        </c:ser>
        <c:ser>
          <c:idx val="4"/>
          <c:order val="4"/>
          <c:tx>
            <c:strRef>
              <c:f>GRAFIEK!$A$16</c:f>
              <c:strCache>
                <c:ptCount val="1"/>
                <c:pt idx="0">
                  <c:v>BBP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GRAFIEK!$B$11:$K$11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GRAFIEK!$B$16:$K$16</c:f>
              <c:numCache>
                <c:formatCode>0.0</c:formatCode>
                <c:ptCount val="10"/>
                <c:pt idx="0">
                  <c:v>100</c:v>
                </c:pt>
                <c:pt idx="1">
                  <c:v>102.72700899332754</c:v>
                </c:pt>
                <c:pt idx="2">
                  <c:v>101.18944009283435</c:v>
                </c:pt>
                <c:pt idx="3">
                  <c:v>105.91818973020017</c:v>
                </c:pt>
                <c:pt idx="4">
                  <c:v>109.9796924862199</c:v>
                </c:pt>
                <c:pt idx="5">
                  <c:v>112.41659413983174</c:v>
                </c:pt>
                <c:pt idx="6">
                  <c:v>113.63504496663765</c:v>
                </c:pt>
                <c:pt idx="7">
                  <c:v>116.27502175805049</c:v>
                </c:pt>
                <c:pt idx="8">
                  <c:v>119.06005221932115</c:v>
                </c:pt>
                <c:pt idx="9">
                  <c:v>122.45430809399478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5B1-43C3-8FC9-192E22ADA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126712"/>
        <c:axId val="410125072"/>
      </c:lineChart>
      <c:catAx>
        <c:axId val="410126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410125072"/>
        <c:crosses val="autoZero"/>
        <c:auto val="1"/>
        <c:lblAlgn val="ctr"/>
        <c:lblOffset val="100"/>
        <c:noMultiLvlLbl val="0"/>
      </c:catAx>
      <c:valAx>
        <c:axId val="410125072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410126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  <c:txPr>
        <a:bodyPr/>
        <a:lstStyle/>
        <a:p>
          <a:pPr>
            <a:defRPr>
              <a:latin typeface="Alegreya Sans Medium"/>
            </a:defRPr>
          </a:pPr>
          <a:endParaRPr lang="en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99-4D85-866A-D3483F89E06D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99-4D85-866A-D3483F89E06D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99-4D85-866A-D3483F89E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974208"/>
        <c:axId val="104975744"/>
      </c:barChart>
      <c:catAx>
        <c:axId val="104974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legreya Sans Light"/>
              </a:defRPr>
            </a:pPr>
            <a:endParaRPr lang="en-BE"/>
          </a:p>
        </c:txPr>
        <c:crossAx val="104975744"/>
        <c:crosses val="autoZero"/>
        <c:auto val="1"/>
        <c:lblAlgn val="ctr"/>
        <c:lblOffset val="100"/>
        <c:noMultiLvlLbl val="0"/>
      </c:catAx>
      <c:valAx>
        <c:axId val="1049757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legreya Sans Light"/>
              </a:defRPr>
            </a:pPr>
            <a:endParaRPr lang="en-BE"/>
          </a:p>
        </c:txPr>
        <c:crossAx val="1049742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Alegreya Sans Light"/>
            </a:defRPr>
          </a:pPr>
          <a:endParaRPr lang="en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B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>
                <a:latin typeface="Alegreya Sans Medium"/>
              </a:defRPr>
            </a:pPr>
            <a:r>
              <a:rPr lang="nl-BE"/>
              <a:t>Chart title</a:t>
            </a:r>
            <a:endParaRPr lang="nl-BE" dirty="0"/>
          </a:p>
        </c:rich>
      </c:tx>
      <c:layout>
        <c:manualLayout>
          <c:xMode val="edge"/>
          <c:yMode val="edge"/>
          <c:x val="0.2948171491063033"/>
          <c:y val="2.141368542453053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legreya Sans"/>
                  </a:defRPr>
                </a:pPr>
                <a:endParaRPr lang="en-B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2nd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0-41D2-93E8-7BCD089101A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latin typeface="Alegreya Sans Light"/>
            </a:defRPr>
          </a:pPr>
          <a:endParaRPr lang="en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B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  <c:txPr>
        <a:bodyPr/>
        <a:lstStyle/>
        <a:p>
          <a:pPr>
            <a:defRPr>
              <a:latin typeface="Alegreya Sans Medium"/>
            </a:defRPr>
          </a:pPr>
          <a:endParaRPr lang="en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99-4D85-866A-D3483F89E06D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99-4D85-866A-D3483F89E06D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99-4D85-866A-D3483F89E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823424"/>
        <c:axId val="104837504"/>
      </c:barChart>
      <c:catAx>
        <c:axId val="104823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legreya Sans Light"/>
              </a:defRPr>
            </a:pPr>
            <a:endParaRPr lang="en-BE"/>
          </a:p>
        </c:txPr>
        <c:crossAx val="104837504"/>
        <c:crosses val="autoZero"/>
        <c:auto val="1"/>
        <c:lblAlgn val="ctr"/>
        <c:lblOffset val="100"/>
        <c:noMultiLvlLbl val="0"/>
      </c:catAx>
      <c:valAx>
        <c:axId val="1048375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legreya Sans Light"/>
              </a:defRPr>
            </a:pPr>
            <a:endParaRPr lang="en-BE"/>
          </a:p>
        </c:txPr>
        <c:crossAx val="1048234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Alegreya Sans Light"/>
            </a:defRPr>
          </a:pPr>
          <a:endParaRPr lang="en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B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928997923156805E-2"/>
          <c:y val="3.3845166927294758E-2"/>
          <c:w val="0.88542022259548014"/>
          <c:h val="0.83438825213336998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rgbClr val="1600FF"/>
            </a:solidFill>
          </c:spPr>
          <c:invertIfNegative val="0"/>
          <c:cat>
            <c:strRef>
              <c:f>Sheet1!$A$31:$A$62</c:f>
              <c:strCache>
                <c:ptCount val="32"/>
                <c:pt idx="0">
                  <c:v>2010-1</c:v>
                </c:pt>
                <c:pt idx="1">
                  <c:v>2010-2</c:v>
                </c:pt>
                <c:pt idx="2">
                  <c:v>2010-3</c:v>
                </c:pt>
                <c:pt idx="3">
                  <c:v>2010-4</c:v>
                </c:pt>
                <c:pt idx="4">
                  <c:v>2011-1</c:v>
                </c:pt>
                <c:pt idx="5">
                  <c:v>2011-2</c:v>
                </c:pt>
                <c:pt idx="6">
                  <c:v>2011-3</c:v>
                </c:pt>
                <c:pt idx="7">
                  <c:v>2011-4</c:v>
                </c:pt>
                <c:pt idx="8">
                  <c:v>2012-1</c:v>
                </c:pt>
                <c:pt idx="9">
                  <c:v>2012-2</c:v>
                </c:pt>
                <c:pt idx="10">
                  <c:v>2012-3</c:v>
                </c:pt>
                <c:pt idx="11">
                  <c:v>2012-4</c:v>
                </c:pt>
                <c:pt idx="12">
                  <c:v>2013-1</c:v>
                </c:pt>
                <c:pt idx="13">
                  <c:v>2013-2</c:v>
                </c:pt>
                <c:pt idx="14">
                  <c:v>2013-3</c:v>
                </c:pt>
                <c:pt idx="15">
                  <c:v>2013-4</c:v>
                </c:pt>
                <c:pt idx="16">
                  <c:v>2014-1</c:v>
                </c:pt>
                <c:pt idx="17">
                  <c:v>2014-2</c:v>
                </c:pt>
                <c:pt idx="18">
                  <c:v>2014-3</c:v>
                </c:pt>
                <c:pt idx="19">
                  <c:v>2014-4</c:v>
                </c:pt>
                <c:pt idx="20">
                  <c:v>2015-1</c:v>
                </c:pt>
                <c:pt idx="21">
                  <c:v>2015-2</c:v>
                </c:pt>
                <c:pt idx="22">
                  <c:v>2015-3</c:v>
                </c:pt>
                <c:pt idx="23">
                  <c:v>2015-4</c:v>
                </c:pt>
                <c:pt idx="24">
                  <c:v>2016-1</c:v>
                </c:pt>
                <c:pt idx="25">
                  <c:v>2016-2</c:v>
                </c:pt>
                <c:pt idx="26">
                  <c:v>2016-3</c:v>
                </c:pt>
                <c:pt idx="27">
                  <c:v>2016-4</c:v>
                </c:pt>
                <c:pt idx="28">
                  <c:v>2017-1</c:v>
                </c:pt>
                <c:pt idx="29">
                  <c:v>2017-2</c:v>
                </c:pt>
                <c:pt idx="30">
                  <c:v>2017-3</c:v>
                </c:pt>
                <c:pt idx="31">
                  <c:v>2017-4</c:v>
                </c:pt>
              </c:strCache>
            </c:strRef>
          </c:cat>
          <c:val>
            <c:numRef>
              <c:f>Sheet1!$D$31:$D$62</c:f>
              <c:numCache>
                <c:formatCode>0.0%</c:formatCode>
                <c:ptCount val="32"/>
                <c:pt idx="0">
                  <c:v>6.1853773785127908E-2</c:v>
                </c:pt>
                <c:pt idx="1">
                  <c:v>0.13237252785935882</c:v>
                </c:pt>
                <c:pt idx="2">
                  <c:v>0.10979412614071427</c:v>
                </c:pt>
                <c:pt idx="3">
                  <c:v>0.11193367739936044</c:v>
                </c:pt>
                <c:pt idx="4">
                  <c:v>0.13496712689613877</c:v>
                </c:pt>
                <c:pt idx="5">
                  <c:v>8.7137439959510843E-2</c:v>
                </c:pt>
                <c:pt idx="6">
                  <c:v>6.126573090662446E-2</c:v>
                </c:pt>
                <c:pt idx="7">
                  <c:v>6.064215169578957E-2</c:v>
                </c:pt>
                <c:pt idx="8">
                  <c:v>2.2488007974361457E-2</c:v>
                </c:pt>
                <c:pt idx="9">
                  <c:v>2.5396631099600553E-2</c:v>
                </c:pt>
                <c:pt idx="10">
                  <c:v>8.9994012847383065E-3</c:v>
                </c:pt>
                <c:pt idx="11">
                  <c:v>-3.5839921125578322E-2</c:v>
                </c:pt>
                <c:pt idx="12">
                  <c:v>-8.861072291533012E-2</c:v>
                </c:pt>
                <c:pt idx="13">
                  <c:v>-5.1712701814751294E-2</c:v>
                </c:pt>
                <c:pt idx="14">
                  <c:v>-5.9569713314860162E-2</c:v>
                </c:pt>
                <c:pt idx="15">
                  <c:v>-3.2930593564705624E-2</c:v>
                </c:pt>
                <c:pt idx="16">
                  <c:v>-7.3039508558343513E-3</c:v>
                </c:pt>
                <c:pt idx="17">
                  <c:v>-4.350238168066578E-2</c:v>
                </c:pt>
                <c:pt idx="18">
                  <c:v>2.4778296421845925E-2</c:v>
                </c:pt>
                <c:pt idx="19">
                  <c:v>-9.0951158105632146E-3</c:v>
                </c:pt>
                <c:pt idx="20">
                  <c:v>2.2654407220759509E-2</c:v>
                </c:pt>
                <c:pt idx="21">
                  <c:v>4.6141961765143957E-2</c:v>
                </c:pt>
                <c:pt idx="22">
                  <c:v>-2.1743145484578452E-2</c:v>
                </c:pt>
                <c:pt idx="23">
                  <c:v>3.7864937150462463E-2</c:v>
                </c:pt>
                <c:pt idx="24">
                  <c:v>1.9882902889652554E-2</c:v>
                </c:pt>
                <c:pt idx="25">
                  <c:v>6.8773749078534507E-3</c:v>
                </c:pt>
                <c:pt idx="26">
                  <c:v>1.289503706898909E-2</c:v>
                </c:pt>
                <c:pt idx="27">
                  <c:v>1.6886780692298764E-2</c:v>
                </c:pt>
                <c:pt idx="28">
                  <c:v>3.7637762764186622E-2</c:v>
                </c:pt>
                <c:pt idx="29">
                  <c:v>3.8846908179803297E-2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17-4997-B2E1-B78E51483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87532288"/>
        <c:axId val="87534208"/>
      </c:barChart>
      <c:lineChart>
        <c:grouping val="standard"/>
        <c:varyColors val="0"/>
        <c:ser>
          <c:idx val="0"/>
          <c:order val="0"/>
          <c:spPr>
            <a:ln w="12700">
              <a:solidFill>
                <a:srgbClr val="000000"/>
              </a:solidFill>
            </a:ln>
          </c:spPr>
          <c:marker>
            <c:spPr>
              <a:solidFill>
                <a:srgbClr val="000000"/>
              </a:solidFill>
              <a:ln w="12700">
                <a:solidFill>
                  <a:srgbClr val="000000"/>
                </a:solidFill>
              </a:ln>
            </c:spPr>
          </c:marker>
          <c:dPt>
            <c:idx val="30"/>
            <c:marker>
              <c:spPr>
                <a:noFill/>
                <a:ln w="12700">
                  <a:solidFill>
                    <a:srgbClr val="00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E3E-477A-AEB9-E3538B1BFFD9}"/>
              </c:ext>
            </c:extLst>
          </c:dPt>
          <c:dPt>
            <c:idx val="31"/>
            <c:marker>
              <c:spPr>
                <a:noFill/>
                <a:ln w="12700">
                  <a:solidFill>
                    <a:srgbClr val="00000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E3E-477A-AEB9-E3538B1BFFD9}"/>
              </c:ext>
            </c:extLst>
          </c:dPt>
          <c:cat>
            <c:strRef>
              <c:f>Sheet1!$A$31:$A$62</c:f>
              <c:strCache>
                <c:ptCount val="32"/>
                <c:pt idx="0">
                  <c:v>2010-1</c:v>
                </c:pt>
                <c:pt idx="1">
                  <c:v>2010-2</c:v>
                </c:pt>
                <c:pt idx="2">
                  <c:v>2010-3</c:v>
                </c:pt>
                <c:pt idx="3">
                  <c:v>2010-4</c:v>
                </c:pt>
                <c:pt idx="4">
                  <c:v>2011-1</c:v>
                </c:pt>
                <c:pt idx="5">
                  <c:v>2011-2</c:v>
                </c:pt>
                <c:pt idx="6">
                  <c:v>2011-3</c:v>
                </c:pt>
                <c:pt idx="7">
                  <c:v>2011-4</c:v>
                </c:pt>
                <c:pt idx="8">
                  <c:v>2012-1</c:v>
                </c:pt>
                <c:pt idx="9">
                  <c:v>2012-2</c:v>
                </c:pt>
                <c:pt idx="10">
                  <c:v>2012-3</c:v>
                </c:pt>
                <c:pt idx="11">
                  <c:v>2012-4</c:v>
                </c:pt>
                <c:pt idx="12">
                  <c:v>2013-1</c:v>
                </c:pt>
                <c:pt idx="13">
                  <c:v>2013-2</c:v>
                </c:pt>
                <c:pt idx="14">
                  <c:v>2013-3</c:v>
                </c:pt>
                <c:pt idx="15">
                  <c:v>2013-4</c:v>
                </c:pt>
                <c:pt idx="16">
                  <c:v>2014-1</c:v>
                </c:pt>
                <c:pt idx="17">
                  <c:v>2014-2</c:v>
                </c:pt>
                <c:pt idx="18">
                  <c:v>2014-3</c:v>
                </c:pt>
                <c:pt idx="19">
                  <c:v>2014-4</c:v>
                </c:pt>
                <c:pt idx="20">
                  <c:v>2015-1</c:v>
                </c:pt>
                <c:pt idx="21">
                  <c:v>2015-2</c:v>
                </c:pt>
                <c:pt idx="22">
                  <c:v>2015-3</c:v>
                </c:pt>
                <c:pt idx="23">
                  <c:v>2015-4</c:v>
                </c:pt>
                <c:pt idx="24">
                  <c:v>2016-1</c:v>
                </c:pt>
                <c:pt idx="25">
                  <c:v>2016-2</c:v>
                </c:pt>
                <c:pt idx="26">
                  <c:v>2016-3</c:v>
                </c:pt>
                <c:pt idx="27">
                  <c:v>2016-4</c:v>
                </c:pt>
                <c:pt idx="28">
                  <c:v>2017-1</c:v>
                </c:pt>
                <c:pt idx="29">
                  <c:v>2017-2</c:v>
                </c:pt>
                <c:pt idx="30">
                  <c:v>2017-3</c:v>
                </c:pt>
                <c:pt idx="31">
                  <c:v>2017-4</c:v>
                </c:pt>
              </c:strCache>
            </c:strRef>
          </c:cat>
          <c:val>
            <c:numRef>
              <c:f>Sheet1!$E$31:$E$62</c:f>
              <c:numCache>
                <c:formatCode>0.0</c:formatCode>
                <c:ptCount val="32"/>
                <c:pt idx="0">
                  <c:v>95.880998976116175</c:v>
                </c:pt>
                <c:pt idx="1">
                  <c:v>98.692302695542196</c:v>
                </c:pt>
                <c:pt idx="2">
                  <c:v>101.62698643110903</c:v>
                </c:pt>
                <c:pt idx="3">
                  <c:v>103.79971189723256</c:v>
                </c:pt>
                <c:pt idx="4">
                  <c:v>108.82178193185419</c:v>
                </c:pt>
                <c:pt idx="5">
                  <c:v>107.29209729614088</c:v>
                </c:pt>
                <c:pt idx="6">
                  <c:v>107.85323803464854</c:v>
                </c:pt>
                <c:pt idx="7">
                  <c:v>110.09434977208379</c:v>
                </c:pt>
                <c:pt idx="8">
                  <c:v>111.26896703172196</c:v>
                </c:pt>
                <c:pt idx="9">
                  <c:v>110.01695511107341</c:v>
                </c:pt>
                <c:pt idx="10">
                  <c:v>108.82385260358075</c:v>
                </c:pt>
                <c:pt idx="11">
                  <c:v>106.14857695988047</c:v>
                </c:pt>
                <c:pt idx="12">
                  <c:v>101.40934342499904</c:v>
                </c:pt>
                <c:pt idx="13">
                  <c:v>104.3276811168476</c:v>
                </c:pt>
                <c:pt idx="14">
                  <c:v>102.34124690216684</c:v>
                </c:pt>
                <c:pt idx="15">
                  <c:v>102.65304131454278</c:v>
                </c:pt>
                <c:pt idx="16">
                  <c:v>100.66865456430041</c:v>
                </c:pt>
                <c:pt idx="17">
                  <c:v>99.789178513043709</c:v>
                </c:pt>
                <c:pt idx="18">
                  <c:v>104.87708865409004</c:v>
                </c:pt>
                <c:pt idx="19">
                  <c:v>101.71940001548047</c:v>
                </c:pt>
                <c:pt idx="20">
                  <c:v>102.94924325916604</c:v>
                </c:pt>
                <c:pt idx="21">
                  <c:v>104.39364697256769</c:v>
                </c:pt>
                <c:pt idx="22">
                  <c:v>102.59673085748513</c:v>
                </c:pt>
                <c:pt idx="23">
                  <c:v>105.5709987040494</c:v>
                </c:pt>
                <c:pt idx="24">
                  <c:v>104.99617306545126</c:v>
                </c:pt>
                <c:pt idx="25">
                  <c:v>105.11160122079613</c:v>
                </c:pt>
                <c:pt idx="26">
                  <c:v>103.91971950504949</c:v>
                </c:pt>
                <c:pt idx="27">
                  <c:v>107.35375300663164</c:v>
                </c:pt>
                <c:pt idx="28">
                  <c:v>108.94799411843618</c:v>
                </c:pt>
                <c:pt idx="29">
                  <c:v>109.1948619420525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17-4997-B2E1-B78E51483754}"/>
            </c:ext>
          </c:extLst>
        </c:ser>
        <c:ser>
          <c:idx val="2"/>
          <c:order val="2"/>
          <c:spPr>
            <a:ln w="28575">
              <a:solidFill>
                <a:srgbClr val="000000"/>
              </a:solidFill>
            </a:ln>
          </c:spPr>
          <c:marker>
            <c:symbol val="none"/>
          </c:marker>
          <c:val>
            <c:numRef>
              <c:f>Sheet1!$C$31:$C$62</c:f>
              <c:numCache>
                <c:formatCode>0.0</c:formatCode>
                <c:ptCount val="32"/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5">
                  <c:v>108.51536675868185</c:v>
                </c:pt>
                <c:pt idx="6">
                  <c:v>108.51536675868185</c:v>
                </c:pt>
                <c:pt idx="7">
                  <c:v>108.51536675868185</c:v>
                </c:pt>
                <c:pt idx="9">
                  <c:v>109.06458792656414</c:v>
                </c:pt>
                <c:pt idx="10">
                  <c:v>109.06458792656414</c:v>
                </c:pt>
                <c:pt idx="11">
                  <c:v>109.06458792656414</c:v>
                </c:pt>
                <c:pt idx="13">
                  <c:v>102.68282818963905</c:v>
                </c:pt>
                <c:pt idx="14">
                  <c:v>102.68282818963905</c:v>
                </c:pt>
                <c:pt idx="15">
                  <c:v>102.68282818963905</c:v>
                </c:pt>
                <c:pt idx="17">
                  <c:v>101.76358043672866</c:v>
                </c:pt>
                <c:pt idx="18">
                  <c:v>101.76358043672866</c:v>
                </c:pt>
                <c:pt idx="19">
                  <c:v>101.76358043672866</c:v>
                </c:pt>
                <c:pt idx="21">
                  <c:v>103.87765494831706</c:v>
                </c:pt>
                <c:pt idx="22">
                  <c:v>103.87765494831706</c:v>
                </c:pt>
                <c:pt idx="23">
                  <c:v>103.87765494831706</c:v>
                </c:pt>
                <c:pt idx="25">
                  <c:v>105.34531169948212</c:v>
                </c:pt>
                <c:pt idx="26">
                  <c:v>105.34531169948212</c:v>
                </c:pt>
                <c:pt idx="27">
                  <c:v>105.34531169948212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5A0-4EA3-9FC3-507F56140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1642128"/>
        <c:axId val="581645408"/>
      </c:lineChart>
      <c:catAx>
        <c:axId val="8753228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000"/>
            </a:pPr>
            <a:endParaRPr lang="en-BE"/>
          </a:p>
        </c:txPr>
        <c:crossAx val="87534208"/>
        <c:crosses val="autoZero"/>
        <c:auto val="1"/>
        <c:lblAlgn val="ctr"/>
        <c:lblOffset val="100"/>
        <c:tickMarkSkip val="4"/>
        <c:noMultiLvlLbl val="0"/>
      </c:catAx>
      <c:valAx>
        <c:axId val="87534208"/>
        <c:scaling>
          <c:orientation val="minMax"/>
          <c:max val="0.2"/>
          <c:min val="-0.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legreya Sans" panose="00000500000000000000" pitchFamily="50" charset="0"/>
              </a:defRPr>
            </a:pPr>
            <a:endParaRPr lang="en-BE"/>
          </a:p>
        </c:txPr>
        <c:crossAx val="87532288"/>
        <c:crosses val="autoZero"/>
        <c:crossBetween val="between"/>
        <c:majorUnit val="0.1"/>
      </c:valAx>
      <c:valAx>
        <c:axId val="581645408"/>
        <c:scaling>
          <c:orientation val="minMax"/>
          <c:min val="90"/>
        </c:scaling>
        <c:delete val="0"/>
        <c:axPos val="r"/>
        <c:numFmt formatCode="0.0" sourceLinked="1"/>
        <c:majorTickMark val="out"/>
        <c:minorTickMark val="none"/>
        <c:tickLblPos val="nextTo"/>
        <c:crossAx val="581642128"/>
        <c:crosses val="max"/>
        <c:crossBetween val="between"/>
        <c:majorUnit val="10"/>
      </c:valAx>
      <c:catAx>
        <c:axId val="581642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1645408"/>
        <c:crosses val="autoZero"/>
        <c:auto val="1"/>
        <c:lblAlgn val="ctr"/>
        <c:lblOffset val="100"/>
        <c:noMultiLvlLbl val="0"/>
      </c:catAx>
      <c:spPr>
        <a:ln>
          <a:solidFill>
            <a:schemeClr val="bg2">
              <a:lumMod val="50000"/>
            </a:schemeClr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BE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/>
              <a:t>Belgisch</a:t>
            </a:r>
            <a:r>
              <a:rPr lang="en-US" sz="1400" dirty="0"/>
              <a:t> </a:t>
            </a:r>
            <a:r>
              <a:rPr lang="en-US" sz="1400" dirty="0" err="1"/>
              <a:t>marktaandeel</a:t>
            </a:r>
            <a:r>
              <a:rPr lang="en-US" sz="1400" dirty="0"/>
              <a:t> in de EU-28 export van </a:t>
            </a:r>
            <a:r>
              <a:rPr lang="en-US" sz="1400" dirty="0" err="1"/>
              <a:t>technologieproducten</a:t>
            </a:r>
            <a:endParaRPr lang="nl-BE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Sheet1!$A$82</c:f>
              <c:strCache>
                <c:ptCount val="1"/>
                <c:pt idx="0">
                  <c:v>Marktaandeel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poly"/>
            <c:order val="6"/>
            <c:dispRSqr val="0"/>
            <c:dispEq val="0"/>
          </c:trendline>
          <c:cat>
            <c:strRef>
              <c:f>Sheet1!$B$81:$GE$81</c:f>
              <c:strCache>
                <c:ptCount val="186"/>
                <c:pt idx="0">
                  <c:v>Jan. 2002</c:v>
                </c:pt>
                <c:pt idx="1">
                  <c:v>Feb. 2002</c:v>
                </c:pt>
                <c:pt idx="2">
                  <c:v>Mar. 2002</c:v>
                </c:pt>
                <c:pt idx="3">
                  <c:v>Apr. 2002</c:v>
                </c:pt>
                <c:pt idx="4">
                  <c:v>May. 2002</c:v>
                </c:pt>
                <c:pt idx="5">
                  <c:v>Jun. 2002</c:v>
                </c:pt>
                <c:pt idx="6">
                  <c:v>Jul. 2002</c:v>
                </c:pt>
                <c:pt idx="7">
                  <c:v>Aug. 2002</c:v>
                </c:pt>
                <c:pt idx="8">
                  <c:v>Sep. 2002</c:v>
                </c:pt>
                <c:pt idx="9">
                  <c:v>Oct. 2002</c:v>
                </c:pt>
                <c:pt idx="10">
                  <c:v>Nov. 2002</c:v>
                </c:pt>
                <c:pt idx="11">
                  <c:v>Dec. 2002</c:v>
                </c:pt>
                <c:pt idx="12">
                  <c:v>Jan. 2003</c:v>
                </c:pt>
                <c:pt idx="13">
                  <c:v>Feb. 2003</c:v>
                </c:pt>
                <c:pt idx="14">
                  <c:v>Mar. 2003</c:v>
                </c:pt>
                <c:pt idx="15">
                  <c:v>Apr. 2003</c:v>
                </c:pt>
                <c:pt idx="16">
                  <c:v>May. 2003</c:v>
                </c:pt>
                <c:pt idx="17">
                  <c:v>Jun. 2003</c:v>
                </c:pt>
                <c:pt idx="18">
                  <c:v>Jul. 2003</c:v>
                </c:pt>
                <c:pt idx="19">
                  <c:v>Aug. 2003</c:v>
                </c:pt>
                <c:pt idx="20">
                  <c:v>Sep. 2003</c:v>
                </c:pt>
                <c:pt idx="21">
                  <c:v>Oct. 2003</c:v>
                </c:pt>
                <c:pt idx="22">
                  <c:v>Nov. 2003</c:v>
                </c:pt>
                <c:pt idx="23">
                  <c:v>Dec. 2003</c:v>
                </c:pt>
                <c:pt idx="24">
                  <c:v>Jan. 2004</c:v>
                </c:pt>
                <c:pt idx="25">
                  <c:v>Feb. 2004</c:v>
                </c:pt>
                <c:pt idx="26">
                  <c:v>Mar. 2004</c:v>
                </c:pt>
                <c:pt idx="27">
                  <c:v>Apr. 2004</c:v>
                </c:pt>
                <c:pt idx="28">
                  <c:v>May. 2004</c:v>
                </c:pt>
                <c:pt idx="29">
                  <c:v>Jun. 2004</c:v>
                </c:pt>
                <c:pt idx="30">
                  <c:v>Jul. 2004</c:v>
                </c:pt>
                <c:pt idx="31">
                  <c:v>Aug. 2004</c:v>
                </c:pt>
                <c:pt idx="32">
                  <c:v>Sep. 2004</c:v>
                </c:pt>
                <c:pt idx="33">
                  <c:v>Oct. 2004</c:v>
                </c:pt>
                <c:pt idx="34">
                  <c:v>Nov. 2004</c:v>
                </c:pt>
                <c:pt idx="35">
                  <c:v>Dec. 2004</c:v>
                </c:pt>
                <c:pt idx="36">
                  <c:v>Jan. 2005</c:v>
                </c:pt>
                <c:pt idx="37">
                  <c:v>Feb. 2005</c:v>
                </c:pt>
                <c:pt idx="38">
                  <c:v>Mar. 2005</c:v>
                </c:pt>
                <c:pt idx="39">
                  <c:v>Apr. 2005</c:v>
                </c:pt>
                <c:pt idx="40">
                  <c:v>May. 2005</c:v>
                </c:pt>
                <c:pt idx="41">
                  <c:v>Jun. 2005</c:v>
                </c:pt>
                <c:pt idx="42">
                  <c:v>Jul. 2005</c:v>
                </c:pt>
                <c:pt idx="43">
                  <c:v>Aug. 2005</c:v>
                </c:pt>
                <c:pt idx="44">
                  <c:v>Sep. 2005</c:v>
                </c:pt>
                <c:pt idx="45">
                  <c:v>Oct. 2005</c:v>
                </c:pt>
                <c:pt idx="46">
                  <c:v>Nov. 2005</c:v>
                </c:pt>
                <c:pt idx="47">
                  <c:v>Dec. 2005</c:v>
                </c:pt>
                <c:pt idx="48">
                  <c:v>Jan. 2006</c:v>
                </c:pt>
                <c:pt idx="49">
                  <c:v>Feb. 2006</c:v>
                </c:pt>
                <c:pt idx="50">
                  <c:v>Mar. 2006</c:v>
                </c:pt>
                <c:pt idx="51">
                  <c:v>Apr. 2006</c:v>
                </c:pt>
                <c:pt idx="52">
                  <c:v>May. 2006</c:v>
                </c:pt>
                <c:pt idx="53">
                  <c:v>Jun. 2006</c:v>
                </c:pt>
                <c:pt idx="54">
                  <c:v>Jul. 2006</c:v>
                </c:pt>
                <c:pt idx="55">
                  <c:v>Aug. 2006</c:v>
                </c:pt>
                <c:pt idx="56">
                  <c:v>Sep. 2006</c:v>
                </c:pt>
                <c:pt idx="57">
                  <c:v>Oct. 2006</c:v>
                </c:pt>
                <c:pt idx="58">
                  <c:v>Nov. 2006</c:v>
                </c:pt>
                <c:pt idx="59">
                  <c:v>Dec. 2006</c:v>
                </c:pt>
                <c:pt idx="60">
                  <c:v>Jan. 2007</c:v>
                </c:pt>
                <c:pt idx="61">
                  <c:v>Feb. 2007</c:v>
                </c:pt>
                <c:pt idx="62">
                  <c:v>Mar. 2007</c:v>
                </c:pt>
                <c:pt idx="63">
                  <c:v>Apr. 2007</c:v>
                </c:pt>
                <c:pt idx="64">
                  <c:v>May. 2007</c:v>
                </c:pt>
                <c:pt idx="65">
                  <c:v>Jun. 2007</c:v>
                </c:pt>
                <c:pt idx="66">
                  <c:v>Jul. 2007</c:v>
                </c:pt>
                <c:pt idx="67">
                  <c:v>Aug. 2007</c:v>
                </c:pt>
                <c:pt idx="68">
                  <c:v>Sep. 2007</c:v>
                </c:pt>
                <c:pt idx="69">
                  <c:v>Oct. 2007</c:v>
                </c:pt>
                <c:pt idx="70">
                  <c:v>Nov. 2007</c:v>
                </c:pt>
                <c:pt idx="71">
                  <c:v>Dec. 2007</c:v>
                </c:pt>
                <c:pt idx="72">
                  <c:v>Jan. 2008</c:v>
                </c:pt>
                <c:pt idx="73">
                  <c:v>Feb. 2008</c:v>
                </c:pt>
                <c:pt idx="74">
                  <c:v>Mar. 2008</c:v>
                </c:pt>
                <c:pt idx="75">
                  <c:v>Apr. 2008</c:v>
                </c:pt>
                <c:pt idx="76">
                  <c:v>May. 2008</c:v>
                </c:pt>
                <c:pt idx="77">
                  <c:v>Jun. 2008</c:v>
                </c:pt>
                <c:pt idx="78">
                  <c:v>Jul. 2008</c:v>
                </c:pt>
                <c:pt idx="79">
                  <c:v>Aug. 2008</c:v>
                </c:pt>
                <c:pt idx="80">
                  <c:v>Sep. 2008</c:v>
                </c:pt>
                <c:pt idx="81">
                  <c:v>Oct. 2008</c:v>
                </c:pt>
                <c:pt idx="82">
                  <c:v>Nov. 2008</c:v>
                </c:pt>
                <c:pt idx="83">
                  <c:v>Dec. 2008</c:v>
                </c:pt>
                <c:pt idx="84">
                  <c:v>Jan. 2009</c:v>
                </c:pt>
                <c:pt idx="85">
                  <c:v>Feb. 2009</c:v>
                </c:pt>
                <c:pt idx="86">
                  <c:v>Mar. 2009</c:v>
                </c:pt>
                <c:pt idx="87">
                  <c:v>Apr. 2009</c:v>
                </c:pt>
                <c:pt idx="88">
                  <c:v>May. 2009</c:v>
                </c:pt>
                <c:pt idx="89">
                  <c:v>Jun. 2009</c:v>
                </c:pt>
                <c:pt idx="90">
                  <c:v>Jul. 2009</c:v>
                </c:pt>
                <c:pt idx="91">
                  <c:v>Aug. 2009</c:v>
                </c:pt>
                <c:pt idx="92">
                  <c:v>Sep. 2009</c:v>
                </c:pt>
                <c:pt idx="93">
                  <c:v>Oct. 2009</c:v>
                </c:pt>
                <c:pt idx="94">
                  <c:v>Nov. 2009</c:v>
                </c:pt>
                <c:pt idx="95">
                  <c:v>Dec. 2009</c:v>
                </c:pt>
                <c:pt idx="96">
                  <c:v>Jan. 2010</c:v>
                </c:pt>
                <c:pt idx="97">
                  <c:v>Feb. 2010</c:v>
                </c:pt>
                <c:pt idx="98">
                  <c:v>Mar. 2010</c:v>
                </c:pt>
                <c:pt idx="99">
                  <c:v>Apr. 2010</c:v>
                </c:pt>
                <c:pt idx="100">
                  <c:v>May. 2010</c:v>
                </c:pt>
                <c:pt idx="101">
                  <c:v>Jun. 2010</c:v>
                </c:pt>
                <c:pt idx="102">
                  <c:v>Jul. 2010</c:v>
                </c:pt>
                <c:pt idx="103">
                  <c:v>Aug. 2010</c:v>
                </c:pt>
                <c:pt idx="104">
                  <c:v>Sep. 2010</c:v>
                </c:pt>
                <c:pt idx="105">
                  <c:v>Oct. 2010</c:v>
                </c:pt>
                <c:pt idx="106">
                  <c:v>Nov. 2010</c:v>
                </c:pt>
                <c:pt idx="107">
                  <c:v>Dec. 2010</c:v>
                </c:pt>
                <c:pt idx="108">
                  <c:v>Jan. 2011</c:v>
                </c:pt>
                <c:pt idx="109">
                  <c:v>Feb. 2011</c:v>
                </c:pt>
                <c:pt idx="110">
                  <c:v>Mar. 2011</c:v>
                </c:pt>
                <c:pt idx="111">
                  <c:v>Apr. 2011</c:v>
                </c:pt>
                <c:pt idx="112">
                  <c:v>May. 2011</c:v>
                </c:pt>
                <c:pt idx="113">
                  <c:v>Jun. 2011</c:v>
                </c:pt>
                <c:pt idx="114">
                  <c:v>Jul. 2011</c:v>
                </c:pt>
                <c:pt idx="115">
                  <c:v>Aug. 2011</c:v>
                </c:pt>
                <c:pt idx="116">
                  <c:v>Sep. 2011</c:v>
                </c:pt>
                <c:pt idx="117">
                  <c:v>Oct. 2011</c:v>
                </c:pt>
                <c:pt idx="118">
                  <c:v>Nov. 2011</c:v>
                </c:pt>
                <c:pt idx="119">
                  <c:v>Dec. 2011</c:v>
                </c:pt>
                <c:pt idx="120">
                  <c:v>Jan. 2012</c:v>
                </c:pt>
                <c:pt idx="121">
                  <c:v>Feb. 2012</c:v>
                </c:pt>
                <c:pt idx="122">
                  <c:v>Mar. 2012</c:v>
                </c:pt>
                <c:pt idx="123">
                  <c:v>Apr. 2012</c:v>
                </c:pt>
                <c:pt idx="124">
                  <c:v>May. 2012</c:v>
                </c:pt>
                <c:pt idx="125">
                  <c:v>Jun. 2012</c:v>
                </c:pt>
                <c:pt idx="126">
                  <c:v>Jul. 2012</c:v>
                </c:pt>
                <c:pt idx="127">
                  <c:v>Aug. 2012</c:v>
                </c:pt>
                <c:pt idx="128">
                  <c:v>Sep. 2012</c:v>
                </c:pt>
                <c:pt idx="129">
                  <c:v>Oct. 2012</c:v>
                </c:pt>
                <c:pt idx="130">
                  <c:v>Nov. 2012</c:v>
                </c:pt>
                <c:pt idx="131">
                  <c:v>Dec. 2012</c:v>
                </c:pt>
                <c:pt idx="132">
                  <c:v>Jan. 2013</c:v>
                </c:pt>
                <c:pt idx="133">
                  <c:v>Feb. 2013</c:v>
                </c:pt>
                <c:pt idx="134">
                  <c:v>Mar. 2013</c:v>
                </c:pt>
                <c:pt idx="135">
                  <c:v>Apr. 2013</c:v>
                </c:pt>
                <c:pt idx="136">
                  <c:v>May. 2013</c:v>
                </c:pt>
                <c:pt idx="137">
                  <c:v>Jun. 2013</c:v>
                </c:pt>
                <c:pt idx="138">
                  <c:v>Jul. 2013</c:v>
                </c:pt>
                <c:pt idx="139">
                  <c:v>Aug. 2013</c:v>
                </c:pt>
                <c:pt idx="140">
                  <c:v>Sep. 2013</c:v>
                </c:pt>
                <c:pt idx="141">
                  <c:v>Oct. 2013</c:v>
                </c:pt>
                <c:pt idx="142">
                  <c:v>Nov. 2013</c:v>
                </c:pt>
                <c:pt idx="143">
                  <c:v>Dec. 2013</c:v>
                </c:pt>
                <c:pt idx="144">
                  <c:v>Jan. 2014</c:v>
                </c:pt>
                <c:pt idx="145">
                  <c:v>Feb. 2014</c:v>
                </c:pt>
                <c:pt idx="146">
                  <c:v>Mar. 2014</c:v>
                </c:pt>
                <c:pt idx="147">
                  <c:v>Apr. 2014</c:v>
                </c:pt>
                <c:pt idx="148">
                  <c:v>May. 2014</c:v>
                </c:pt>
                <c:pt idx="149">
                  <c:v>Jun. 2014</c:v>
                </c:pt>
                <c:pt idx="150">
                  <c:v>Jul. 2014</c:v>
                </c:pt>
                <c:pt idx="151">
                  <c:v>Aug. 2014</c:v>
                </c:pt>
                <c:pt idx="152">
                  <c:v>Sep. 2014</c:v>
                </c:pt>
                <c:pt idx="153">
                  <c:v>Oct. 2014</c:v>
                </c:pt>
                <c:pt idx="154">
                  <c:v>Nov. 2014</c:v>
                </c:pt>
                <c:pt idx="155">
                  <c:v>Dec. 2014</c:v>
                </c:pt>
                <c:pt idx="156">
                  <c:v>Jan. 2015</c:v>
                </c:pt>
                <c:pt idx="157">
                  <c:v>Feb. 2015</c:v>
                </c:pt>
                <c:pt idx="158">
                  <c:v>Mar. 2015</c:v>
                </c:pt>
                <c:pt idx="159">
                  <c:v>Apr. 2015</c:v>
                </c:pt>
                <c:pt idx="160">
                  <c:v>May. 2015</c:v>
                </c:pt>
                <c:pt idx="161">
                  <c:v>Jun. 2015</c:v>
                </c:pt>
                <c:pt idx="162">
                  <c:v>Jul. 2015</c:v>
                </c:pt>
                <c:pt idx="163">
                  <c:v>Aug. 2015</c:v>
                </c:pt>
                <c:pt idx="164">
                  <c:v>Sep. 2015</c:v>
                </c:pt>
                <c:pt idx="165">
                  <c:v>Oct. 2015</c:v>
                </c:pt>
                <c:pt idx="166">
                  <c:v>Nov. 2015</c:v>
                </c:pt>
                <c:pt idx="167">
                  <c:v>Dec. 2015</c:v>
                </c:pt>
                <c:pt idx="168">
                  <c:v>Jan. 2016</c:v>
                </c:pt>
                <c:pt idx="169">
                  <c:v>Feb. 2016</c:v>
                </c:pt>
                <c:pt idx="170">
                  <c:v>Mar. 2016</c:v>
                </c:pt>
                <c:pt idx="171">
                  <c:v>Apr. 2016</c:v>
                </c:pt>
                <c:pt idx="172">
                  <c:v>May. 2016</c:v>
                </c:pt>
                <c:pt idx="173">
                  <c:v>Jun. 2016</c:v>
                </c:pt>
                <c:pt idx="174">
                  <c:v>Jul. 2016</c:v>
                </c:pt>
                <c:pt idx="175">
                  <c:v>Aug. 2016</c:v>
                </c:pt>
                <c:pt idx="176">
                  <c:v>Sep. 2016</c:v>
                </c:pt>
                <c:pt idx="177">
                  <c:v>Oct. 2016</c:v>
                </c:pt>
                <c:pt idx="178">
                  <c:v>Nov. 2016</c:v>
                </c:pt>
                <c:pt idx="179">
                  <c:v>Dec. 2016</c:v>
                </c:pt>
                <c:pt idx="180">
                  <c:v>Jan. 2017</c:v>
                </c:pt>
                <c:pt idx="181">
                  <c:v>Feb. 2017</c:v>
                </c:pt>
                <c:pt idx="182">
                  <c:v>Mar. 2017</c:v>
                </c:pt>
                <c:pt idx="183">
                  <c:v>Apr. 2017</c:v>
                </c:pt>
                <c:pt idx="184">
                  <c:v>May. 2017</c:v>
                </c:pt>
                <c:pt idx="185">
                  <c:v>Jun. 2017</c:v>
                </c:pt>
              </c:strCache>
            </c:strRef>
          </c:cat>
          <c:val>
            <c:numRef>
              <c:f>Sheet1!$B$82:$GE$82</c:f>
              <c:numCache>
                <c:formatCode>0.00%</c:formatCode>
                <c:ptCount val="186"/>
                <c:pt idx="0">
                  <c:v>5.651888544898713E-2</c:v>
                </c:pt>
                <c:pt idx="1">
                  <c:v>5.4332770565573729E-2</c:v>
                </c:pt>
                <c:pt idx="2">
                  <c:v>5.7605328246487647E-2</c:v>
                </c:pt>
                <c:pt idx="3">
                  <c:v>5.4489504060242583E-2</c:v>
                </c:pt>
                <c:pt idx="4">
                  <c:v>5.6178914027617981E-2</c:v>
                </c:pt>
                <c:pt idx="5">
                  <c:v>5.5068746718662603E-2</c:v>
                </c:pt>
                <c:pt idx="6">
                  <c:v>5.0604482541648947E-2</c:v>
                </c:pt>
                <c:pt idx="7">
                  <c:v>5.213957083103412E-2</c:v>
                </c:pt>
                <c:pt idx="8">
                  <c:v>5.7429697489358826E-2</c:v>
                </c:pt>
                <c:pt idx="9">
                  <c:v>5.7569144524341719E-2</c:v>
                </c:pt>
                <c:pt idx="10">
                  <c:v>5.1432099583187278E-2</c:v>
                </c:pt>
                <c:pt idx="11">
                  <c:v>5.4231387774657525E-2</c:v>
                </c:pt>
                <c:pt idx="12">
                  <c:v>5.3718323033460622E-2</c:v>
                </c:pt>
                <c:pt idx="13">
                  <c:v>5.5284536878010666E-2</c:v>
                </c:pt>
                <c:pt idx="14">
                  <c:v>5.7440405962142622E-2</c:v>
                </c:pt>
                <c:pt idx="15">
                  <c:v>5.7871237908241606E-2</c:v>
                </c:pt>
                <c:pt idx="16">
                  <c:v>5.6352620202050965E-2</c:v>
                </c:pt>
                <c:pt idx="17">
                  <c:v>5.9272480977594376E-2</c:v>
                </c:pt>
                <c:pt idx="18">
                  <c:v>5.0828022424895036E-2</c:v>
                </c:pt>
                <c:pt idx="19">
                  <c:v>4.9776549885456038E-2</c:v>
                </c:pt>
                <c:pt idx="20">
                  <c:v>5.5547325966274382E-2</c:v>
                </c:pt>
                <c:pt idx="21">
                  <c:v>5.3692621920103545E-2</c:v>
                </c:pt>
                <c:pt idx="22">
                  <c:v>5.2392002838623865E-2</c:v>
                </c:pt>
                <c:pt idx="23">
                  <c:v>5.24182786712847E-2</c:v>
                </c:pt>
                <c:pt idx="24">
                  <c:v>5.5514470500018634E-2</c:v>
                </c:pt>
                <c:pt idx="25">
                  <c:v>5.2930513303953271E-2</c:v>
                </c:pt>
                <c:pt idx="26">
                  <c:v>5.5256918458709468E-2</c:v>
                </c:pt>
                <c:pt idx="27">
                  <c:v>5.555810100952141E-2</c:v>
                </c:pt>
                <c:pt idx="28">
                  <c:v>5.151332114305348E-2</c:v>
                </c:pt>
                <c:pt idx="29">
                  <c:v>5.6245111647796844E-2</c:v>
                </c:pt>
                <c:pt idx="30">
                  <c:v>4.79799259016538E-2</c:v>
                </c:pt>
                <c:pt idx="31">
                  <c:v>5.1602973976435811E-2</c:v>
                </c:pt>
                <c:pt idx="32">
                  <c:v>5.6437478288201323E-2</c:v>
                </c:pt>
                <c:pt idx="33">
                  <c:v>5.4354853126272397E-2</c:v>
                </c:pt>
                <c:pt idx="34">
                  <c:v>5.2918666862020222E-2</c:v>
                </c:pt>
                <c:pt idx="35">
                  <c:v>5.4053345783100663E-2</c:v>
                </c:pt>
                <c:pt idx="36">
                  <c:v>5.3734562573820678E-2</c:v>
                </c:pt>
                <c:pt idx="37">
                  <c:v>5.4455506494611061E-2</c:v>
                </c:pt>
                <c:pt idx="38">
                  <c:v>5.715702037933032E-2</c:v>
                </c:pt>
                <c:pt idx="39">
                  <c:v>5.4361575330257289E-2</c:v>
                </c:pt>
                <c:pt idx="40">
                  <c:v>5.2936448214723687E-2</c:v>
                </c:pt>
                <c:pt idx="41">
                  <c:v>5.3930769890689845E-2</c:v>
                </c:pt>
                <c:pt idx="42">
                  <c:v>4.6086110712267037E-2</c:v>
                </c:pt>
                <c:pt idx="43">
                  <c:v>5.0792879614980892E-2</c:v>
                </c:pt>
                <c:pt idx="44">
                  <c:v>5.2528541853794276E-2</c:v>
                </c:pt>
                <c:pt idx="45">
                  <c:v>4.8437460003749107E-2</c:v>
                </c:pt>
                <c:pt idx="46">
                  <c:v>4.9353683191752658E-2</c:v>
                </c:pt>
                <c:pt idx="47">
                  <c:v>5.0173988085822532E-2</c:v>
                </c:pt>
                <c:pt idx="48">
                  <c:v>4.8465958298838811E-2</c:v>
                </c:pt>
                <c:pt idx="49">
                  <c:v>4.971295323017981E-2</c:v>
                </c:pt>
                <c:pt idx="50">
                  <c:v>4.9776925647462757E-2</c:v>
                </c:pt>
                <c:pt idx="51">
                  <c:v>4.6996799688829423E-2</c:v>
                </c:pt>
                <c:pt idx="52">
                  <c:v>4.957540525456941E-2</c:v>
                </c:pt>
                <c:pt idx="53">
                  <c:v>5.1527480966382593E-2</c:v>
                </c:pt>
                <c:pt idx="54">
                  <c:v>4.738508881286202E-2</c:v>
                </c:pt>
                <c:pt idx="55">
                  <c:v>5.0497285257998605E-2</c:v>
                </c:pt>
                <c:pt idx="56">
                  <c:v>5.2438959283134634E-2</c:v>
                </c:pt>
                <c:pt idx="57">
                  <c:v>5.2102819160071395E-2</c:v>
                </c:pt>
                <c:pt idx="58">
                  <c:v>5.0656032076682088E-2</c:v>
                </c:pt>
                <c:pt idx="59">
                  <c:v>4.8334017723284904E-2</c:v>
                </c:pt>
                <c:pt idx="60">
                  <c:v>5.2445876209634125E-2</c:v>
                </c:pt>
                <c:pt idx="61">
                  <c:v>5.0850455209610186E-2</c:v>
                </c:pt>
                <c:pt idx="62">
                  <c:v>5.251588024873155E-2</c:v>
                </c:pt>
                <c:pt idx="63">
                  <c:v>5.0577158554970275E-2</c:v>
                </c:pt>
                <c:pt idx="64">
                  <c:v>5.1176121873529497E-2</c:v>
                </c:pt>
                <c:pt idx="65">
                  <c:v>5.3437653570553037E-2</c:v>
                </c:pt>
                <c:pt idx="66">
                  <c:v>4.8059218621479889E-2</c:v>
                </c:pt>
                <c:pt idx="67">
                  <c:v>4.8756229832592472E-2</c:v>
                </c:pt>
                <c:pt idx="68">
                  <c:v>5.1728890541762225E-2</c:v>
                </c:pt>
                <c:pt idx="69">
                  <c:v>5.0632912619225465E-2</c:v>
                </c:pt>
                <c:pt idx="70">
                  <c:v>4.6567154112292605E-2</c:v>
                </c:pt>
                <c:pt idx="71">
                  <c:v>4.8059504925396776E-2</c:v>
                </c:pt>
                <c:pt idx="72">
                  <c:v>4.9660468617510493E-2</c:v>
                </c:pt>
                <c:pt idx="73">
                  <c:v>4.9474185192754441E-2</c:v>
                </c:pt>
                <c:pt idx="74">
                  <c:v>5.1801899772279468E-2</c:v>
                </c:pt>
                <c:pt idx="75">
                  <c:v>5.1162558572358206E-2</c:v>
                </c:pt>
                <c:pt idx="76">
                  <c:v>5.2275540091071472E-2</c:v>
                </c:pt>
                <c:pt idx="77">
                  <c:v>5.1788470420314654E-2</c:v>
                </c:pt>
                <c:pt idx="78">
                  <c:v>4.7005108981415474E-2</c:v>
                </c:pt>
                <c:pt idx="79">
                  <c:v>4.8362588964955558E-2</c:v>
                </c:pt>
                <c:pt idx="80">
                  <c:v>5.083868509436823E-2</c:v>
                </c:pt>
                <c:pt idx="81">
                  <c:v>4.7841480383676908E-2</c:v>
                </c:pt>
                <c:pt idx="82">
                  <c:v>4.4976214324460376E-2</c:v>
                </c:pt>
                <c:pt idx="83">
                  <c:v>4.7581330188267185E-2</c:v>
                </c:pt>
                <c:pt idx="84">
                  <c:v>5.0098485406200474E-2</c:v>
                </c:pt>
                <c:pt idx="85">
                  <c:v>5.0688857674029836E-2</c:v>
                </c:pt>
                <c:pt idx="86">
                  <c:v>4.9868850269337808E-2</c:v>
                </c:pt>
                <c:pt idx="87">
                  <c:v>4.922892812507193E-2</c:v>
                </c:pt>
                <c:pt idx="88">
                  <c:v>4.6480873683578963E-2</c:v>
                </c:pt>
                <c:pt idx="89">
                  <c:v>5.0598394570545047E-2</c:v>
                </c:pt>
                <c:pt idx="90">
                  <c:v>4.3560930924282731E-2</c:v>
                </c:pt>
                <c:pt idx="91">
                  <c:v>4.9384506787079036E-2</c:v>
                </c:pt>
                <c:pt idx="92">
                  <c:v>4.837944187913424E-2</c:v>
                </c:pt>
                <c:pt idx="93">
                  <c:v>4.5322929179267717E-2</c:v>
                </c:pt>
                <c:pt idx="94">
                  <c:v>4.5169153741427444E-2</c:v>
                </c:pt>
                <c:pt idx="95">
                  <c:v>4.6369746937748077E-2</c:v>
                </c:pt>
                <c:pt idx="96">
                  <c:v>4.8000760410677336E-2</c:v>
                </c:pt>
                <c:pt idx="97">
                  <c:v>4.5044360499726897E-2</c:v>
                </c:pt>
                <c:pt idx="98">
                  <c:v>4.7151819417592347E-2</c:v>
                </c:pt>
                <c:pt idx="99">
                  <c:v>4.8734661676112068E-2</c:v>
                </c:pt>
                <c:pt idx="100">
                  <c:v>4.5351840415702983E-2</c:v>
                </c:pt>
                <c:pt idx="101">
                  <c:v>4.7128437747880371E-2</c:v>
                </c:pt>
                <c:pt idx="102">
                  <c:v>3.9466694121608629E-2</c:v>
                </c:pt>
                <c:pt idx="103">
                  <c:v>4.7467299986733311E-2</c:v>
                </c:pt>
                <c:pt idx="104">
                  <c:v>4.7223095658102475E-2</c:v>
                </c:pt>
                <c:pt idx="105">
                  <c:v>4.3971086746630451E-2</c:v>
                </c:pt>
                <c:pt idx="106">
                  <c:v>4.3096217755031155E-2</c:v>
                </c:pt>
                <c:pt idx="107">
                  <c:v>4.2959754254621174E-2</c:v>
                </c:pt>
                <c:pt idx="108">
                  <c:v>4.8114800485858922E-2</c:v>
                </c:pt>
                <c:pt idx="109">
                  <c:v>4.7192249617935562E-2</c:v>
                </c:pt>
                <c:pt idx="110">
                  <c:v>4.8728496299609521E-2</c:v>
                </c:pt>
                <c:pt idx="111">
                  <c:v>4.5751520752886479E-2</c:v>
                </c:pt>
                <c:pt idx="112">
                  <c:v>4.6165861619070894E-2</c:v>
                </c:pt>
                <c:pt idx="113">
                  <c:v>4.5491201747616561E-2</c:v>
                </c:pt>
                <c:pt idx="114">
                  <c:v>4.3993747044913906E-2</c:v>
                </c:pt>
                <c:pt idx="115">
                  <c:v>4.4780527428380179E-2</c:v>
                </c:pt>
                <c:pt idx="116">
                  <c:v>4.6551367771093789E-2</c:v>
                </c:pt>
                <c:pt idx="117">
                  <c:v>4.68096811935209E-2</c:v>
                </c:pt>
                <c:pt idx="118">
                  <c:v>4.4166809319583993E-2</c:v>
                </c:pt>
                <c:pt idx="119">
                  <c:v>4.6657948876133552E-2</c:v>
                </c:pt>
                <c:pt idx="120">
                  <c:v>4.7454585181141942E-2</c:v>
                </c:pt>
                <c:pt idx="121">
                  <c:v>4.8201057545948028E-2</c:v>
                </c:pt>
                <c:pt idx="122">
                  <c:v>4.9372837615243144E-2</c:v>
                </c:pt>
                <c:pt idx="123">
                  <c:v>4.7261903246527015E-2</c:v>
                </c:pt>
                <c:pt idx="124">
                  <c:v>4.5856227857705552E-2</c:v>
                </c:pt>
                <c:pt idx="125">
                  <c:v>4.7649426380748316E-2</c:v>
                </c:pt>
                <c:pt idx="126">
                  <c:v>4.2472217159626277E-2</c:v>
                </c:pt>
                <c:pt idx="127">
                  <c:v>4.548807591476868E-2</c:v>
                </c:pt>
                <c:pt idx="128">
                  <c:v>4.5812622017047964E-2</c:v>
                </c:pt>
                <c:pt idx="129">
                  <c:v>4.2718993702527241E-2</c:v>
                </c:pt>
                <c:pt idx="130">
                  <c:v>4.2206802098843081E-2</c:v>
                </c:pt>
                <c:pt idx="131">
                  <c:v>4.4202172300870174E-2</c:v>
                </c:pt>
                <c:pt idx="132">
                  <c:v>4.460746730780777E-2</c:v>
                </c:pt>
                <c:pt idx="133">
                  <c:v>4.4423579278524528E-2</c:v>
                </c:pt>
                <c:pt idx="134">
                  <c:v>4.5804233148468036E-2</c:v>
                </c:pt>
                <c:pt idx="135">
                  <c:v>4.3221503257884021E-2</c:v>
                </c:pt>
                <c:pt idx="136">
                  <c:v>4.4926770953794638E-2</c:v>
                </c:pt>
                <c:pt idx="137">
                  <c:v>4.4093995429209047E-2</c:v>
                </c:pt>
                <c:pt idx="138">
                  <c:v>4.3794529666355018E-2</c:v>
                </c:pt>
                <c:pt idx="139">
                  <c:v>4.2045831464529476E-2</c:v>
                </c:pt>
                <c:pt idx="140">
                  <c:v>4.5021278612391503E-2</c:v>
                </c:pt>
                <c:pt idx="141">
                  <c:v>4.5527171151633704E-2</c:v>
                </c:pt>
                <c:pt idx="142">
                  <c:v>4.2718529976101809E-2</c:v>
                </c:pt>
                <c:pt idx="143">
                  <c:v>4.6582503676378263E-2</c:v>
                </c:pt>
                <c:pt idx="144">
                  <c:v>4.5216315407702733E-2</c:v>
                </c:pt>
                <c:pt idx="145">
                  <c:v>4.4138617997993491E-2</c:v>
                </c:pt>
                <c:pt idx="146">
                  <c:v>4.5578732386229961E-2</c:v>
                </c:pt>
                <c:pt idx="147">
                  <c:v>4.5224523374234202E-2</c:v>
                </c:pt>
                <c:pt idx="148">
                  <c:v>4.3226961344418224E-2</c:v>
                </c:pt>
                <c:pt idx="149">
                  <c:v>4.429452526835348E-2</c:v>
                </c:pt>
                <c:pt idx="150">
                  <c:v>4.0434205211946087E-2</c:v>
                </c:pt>
                <c:pt idx="151">
                  <c:v>4.4328647258950318E-2</c:v>
                </c:pt>
                <c:pt idx="152">
                  <c:v>4.3630899761583054E-2</c:v>
                </c:pt>
                <c:pt idx="153">
                  <c:v>4.1545728678886631E-2</c:v>
                </c:pt>
                <c:pt idx="154">
                  <c:v>3.9769820941043414E-2</c:v>
                </c:pt>
                <c:pt idx="155">
                  <c:v>4.1257451739442765E-2</c:v>
                </c:pt>
                <c:pt idx="156">
                  <c:v>3.930307579311873E-2</c:v>
                </c:pt>
                <c:pt idx="157">
                  <c:v>4.0700665961583615E-2</c:v>
                </c:pt>
                <c:pt idx="158">
                  <c:v>4.272896112240275E-2</c:v>
                </c:pt>
                <c:pt idx="159">
                  <c:v>4.1309798270192648E-2</c:v>
                </c:pt>
                <c:pt idx="160">
                  <c:v>4.1627387656551891E-2</c:v>
                </c:pt>
                <c:pt idx="161">
                  <c:v>4.4072208515489215E-2</c:v>
                </c:pt>
                <c:pt idx="162">
                  <c:v>3.9898934540924413E-2</c:v>
                </c:pt>
                <c:pt idx="163">
                  <c:v>4.4724604383830698E-2</c:v>
                </c:pt>
                <c:pt idx="164">
                  <c:v>4.3094480414411301E-2</c:v>
                </c:pt>
                <c:pt idx="165">
                  <c:v>4.2693826027052635E-2</c:v>
                </c:pt>
                <c:pt idx="166">
                  <c:v>4.2911093303863855E-2</c:v>
                </c:pt>
                <c:pt idx="167">
                  <c:v>4.4094713476238764E-2</c:v>
                </c:pt>
                <c:pt idx="168">
                  <c:v>4.4498071749235063E-2</c:v>
                </c:pt>
                <c:pt idx="169">
                  <c:v>4.3123795001718132E-2</c:v>
                </c:pt>
                <c:pt idx="170">
                  <c:v>4.3387657666905478E-2</c:v>
                </c:pt>
                <c:pt idx="171">
                  <c:v>4.2151030538989921E-2</c:v>
                </c:pt>
                <c:pt idx="172">
                  <c:v>4.1891952339873965E-2</c:v>
                </c:pt>
                <c:pt idx="173">
                  <c:v>4.4571573627021216E-2</c:v>
                </c:pt>
                <c:pt idx="174">
                  <c:v>4.1697333739906535E-2</c:v>
                </c:pt>
                <c:pt idx="175">
                  <c:v>4.319144405535992E-2</c:v>
                </c:pt>
                <c:pt idx="176">
                  <c:v>4.3989977455786033E-2</c:v>
                </c:pt>
                <c:pt idx="177">
                  <c:v>4.2603330701803235E-2</c:v>
                </c:pt>
                <c:pt idx="178">
                  <c:v>4.1875939279139685E-2</c:v>
                </c:pt>
                <c:pt idx="179">
                  <c:v>4.2518684210589935E-2</c:v>
                </c:pt>
                <c:pt idx="180">
                  <c:v>4.1566439840250775E-2</c:v>
                </c:pt>
                <c:pt idx="181">
                  <c:v>4.0268943814888075E-2</c:v>
                </c:pt>
                <c:pt idx="182">
                  <c:v>4.3785736560516875E-2</c:v>
                </c:pt>
                <c:pt idx="183">
                  <c:v>4.2974158516597701E-2</c:v>
                </c:pt>
                <c:pt idx="184">
                  <c:v>4.3425469160717781E-2</c:v>
                </c:pt>
                <c:pt idx="185">
                  <c:v>4.4092659394379043E-2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B1-4362-9FFB-743F986F0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7457912"/>
        <c:axId val="437455288"/>
      </c:lineChart>
      <c:catAx>
        <c:axId val="43745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437455288"/>
        <c:crosses val="autoZero"/>
        <c:auto val="1"/>
        <c:lblAlgn val="ctr"/>
        <c:lblOffset val="100"/>
        <c:noMultiLvlLbl val="0"/>
      </c:catAx>
      <c:valAx>
        <c:axId val="437455288"/>
        <c:scaling>
          <c:orientation val="minMax"/>
          <c:max val="6.0000000000000012E-2"/>
          <c:min val="4.0000000000000008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437457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361942519534613E-2"/>
          <c:y val="3.6805903258248791E-2"/>
          <c:w val="0.90348881228518962"/>
          <c:h val="0.814022354357682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Activités industrielles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3EA-442C-84DC-66135B4493B1}"/>
              </c:ext>
            </c:extLst>
          </c:dPt>
          <c:dPt>
            <c:idx val="7"/>
            <c:invertIfNegative val="0"/>
            <c:bubble3D val="0"/>
            <c:spPr>
              <a:solidFill>
                <a:srgbClr val="1600FF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3EA-442C-84DC-66135B4493B1}"/>
              </c:ext>
            </c:extLst>
          </c:dPt>
          <c:dPt>
            <c:idx val="8"/>
            <c:invertIfNegative val="0"/>
            <c:bubble3D val="0"/>
            <c:spPr>
              <a:solidFill>
                <a:srgbClr val="1600FF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C969-4993-8544-08AE62734FC3}"/>
              </c:ext>
            </c:extLst>
          </c:dPt>
          <c:cat>
            <c:numRef>
              <c:f>Sheet1!$A$9:$A$17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Sheet1!$B$9:$B$17</c:f>
              <c:numCache>
                <c:formatCode>0.0</c:formatCode>
                <c:ptCount val="9"/>
                <c:pt idx="0">
                  <c:v>3102.4276780000005</c:v>
                </c:pt>
                <c:pt idx="1">
                  <c:v>3398.7337084907504</c:v>
                </c:pt>
                <c:pt idx="2">
                  <c:v>3659.489996600114</c:v>
                </c:pt>
                <c:pt idx="3">
                  <c:v>3357.0147569799369</c:v>
                </c:pt>
                <c:pt idx="4">
                  <c:v>3713.6527743694851</c:v>
                </c:pt>
                <c:pt idx="5">
                  <c:v>3402.1675018999995</c:v>
                </c:pt>
                <c:pt idx="6">
                  <c:v>3687.4360907214282</c:v>
                </c:pt>
                <c:pt idx="7">
                  <c:v>4019.3053388863568</c:v>
                </c:pt>
                <c:pt idx="8" formatCode="#,##0">
                  <c:v>3919.3053388863568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B3-44CE-86B4-0F8A4E4AA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3478656"/>
        <c:axId val="133488640"/>
      </c:barChart>
      <c:catAx>
        <c:axId val="13347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488640"/>
        <c:crosses val="autoZero"/>
        <c:auto val="1"/>
        <c:lblAlgn val="ctr"/>
        <c:lblOffset val="100"/>
        <c:noMultiLvlLbl val="0"/>
      </c:catAx>
      <c:valAx>
        <c:axId val="133488640"/>
        <c:scaling>
          <c:orientation val="minMax"/>
          <c:min val="0"/>
        </c:scaling>
        <c:delete val="0"/>
        <c:axPos val="l"/>
        <c:numFmt formatCode="#,##0" sourceLinked="0"/>
        <c:majorTickMark val="in"/>
        <c:minorTickMark val="none"/>
        <c:tickLblPos val="nextTo"/>
        <c:crossAx val="133478656"/>
        <c:crosses val="autoZero"/>
        <c:crossBetween val="between"/>
        <c:majorUnit val="1500"/>
      </c:valAx>
      <c:spPr>
        <a:noFill/>
        <a:ln w="2537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8">
          <a:solidFill>
            <a:schemeClr val="tx1"/>
          </a:solidFill>
          <a:latin typeface="Alegreya Sans" panose="00000500000000000000" pitchFamily="50" charset="0"/>
        </a:defRPr>
      </a:pPr>
      <a:endParaRPr lang="en-B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75974773802151"/>
          <c:y val="3.2159405714567768E-2"/>
          <c:w val="0.88797675120902997"/>
          <c:h val="0.73390363839409667"/>
        </c:manualLayout>
      </c:layout>
      <c:lineChart>
        <c:grouping val="standard"/>
        <c:varyColors val="0"/>
        <c:ser>
          <c:idx val="2"/>
          <c:order val="0"/>
          <c:tx>
            <c:strRef>
              <c:f>Sheet1!$A$4:$A$55</c:f>
              <c:strCache>
                <c:ptCount val="52"/>
                <c:pt idx="0">
                  <c:v>Q1 2006</c:v>
                </c:pt>
                <c:pt idx="1">
                  <c:v>Q2 2006</c:v>
                </c:pt>
                <c:pt idx="2">
                  <c:v>Q3 2006</c:v>
                </c:pt>
                <c:pt idx="3">
                  <c:v>Q4 2006</c:v>
                </c:pt>
                <c:pt idx="4">
                  <c:v>Q1 2007</c:v>
                </c:pt>
                <c:pt idx="5">
                  <c:v>Q2 2007</c:v>
                </c:pt>
                <c:pt idx="6">
                  <c:v>Q3 2007</c:v>
                </c:pt>
                <c:pt idx="7">
                  <c:v>Q4 2007</c:v>
                </c:pt>
                <c:pt idx="8">
                  <c:v>Q1 2008</c:v>
                </c:pt>
                <c:pt idx="9">
                  <c:v>Q2 2008</c:v>
                </c:pt>
                <c:pt idx="10">
                  <c:v>Q3 2008</c:v>
                </c:pt>
                <c:pt idx="11">
                  <c:v>Q4 2008</c:v>
                </c:pt>
                <c:pt idx="12">
                  <c:v>Q1 2009</c:v>
                </c:pt>
                <c:pt idx="13">
                  <c:v>Q2 2009</c:v>
                </c:pt>
                <c:pt idx="14">
                  <c:v>Q3 2009</c:v>
                </c:pt>
                <c:pt idx="15">
                  <c:v>Q4 2009</c:v>
                </c:pt>
                <c:pt idx="16">
                  <c:v>Q1 2010</c:v>
                </c:pt>
                <c:pt idx="17">
                  <c:v>Q2 2010</c:v>
                </c:pt>
                <c:pt idx="18">
                  <c:v>Q3 2010</c:v>
                </c:pt>
                <c:pt idx="19">
                  <c:v>Q4 2010</c:v>
                </c:pt>
                <c:pt idx="20">
                  <c:v>Q1 2011</c:v>
                </c:pt>
                <c:pt idx="21">
                  <c:v>Q2 2011</c:v>
                </c:pt>
                <c:pt idx="22">
                  <c:v>Q3 2011</c:v>
                </c:pt>
                <c:pt idx="23">
                  <c:v>Q4 2011</c:v>
                </c:pt>
                <c:pt idx="24">
                  <c:v>Q1 2012</c:v>
                </c:pt>
                <c:pt idx="25">
                  <c:v>Q2 2012</c:v>
                </c:pt>
                <c:pt idx="26">
                  <c:v>Q3 2012</c:v>
                </c:pt>
                <c:pt idx="27">
                  <c:v>Q4 2012</c:v>
                </c:pt>
                <c:pt idx="28">
                  <c:v>Q1 2013</c:v>
                </c:pt>
                <c:pt idx="29">
                  <c:v>Q2 2013</c:v>
                </c:pt>
                <c:pt idx="30">
                  <c:v>Q3 2013</c:v>
                </c:pt>
                <c:pt idx="31">
                  <c:v>Q4 2013</c:v>
                </c:pt>
                <c:pt idx="32">
                  <c:v>Q1 2014</c:v>
                </c:pt>
                <c:pt idx="33">
                  <c:v>Q2 2014</c:v>
                </c:pt>
                <c:pt idx="34">
                  <c:v>Q3 2014</c:v>
                </c:pt>
                <c:pt idx="35">
                  <c:v>Q4 2014</c:v>
                </c:pt>
                <c:pt idx="36">
                  <c:v>Q1 2015</c:v>
                </c:pt>
                <c:pt idx="37">
                  <c:v>Q2 2015</c:v>
                </c:pt>
                <c:pt idx="38">
                  <c:v>Q3 2015</c:v>
                </c:pt>
                <c:pt idx="39">
                  <c:v>Q4 2015</c:v>
                </c:pt>
                <c:pt idx="40">
                  <c:v>Q1 2016</c:v>
                </c:pt>
                <c:pt idx="41">
                  <c:v>Q2 2016</c:v>
                </c:pt>
                <c:pt idx="42">
                  <c:v>Q3 2016</c:v>
                </c:pt>
                <c:pt idx="43">
                  <c:v>Q4 2016</c:v>
                </c:pt>
                <c:pt idx="44">
                  <c:v>Q1 2017</c:v>
                </c:pt>
                <c:pt idx="45">
                  <c:v>Q2 2017</c:v>
                </c:pt>
                <c:pt idx="46">
                  <c:v>Q3 2017</c:v>
                </c:pt>
                <c:pt idx="47">
                  <c:v>Q4 2017</c:v>
                </c:pt>
                <c:pt idx="48">
                  <c:v>Q1 2018</c:v>
                </c:pt>
                <c:pt idx="49">
                  <c:v>Q2 2018</c:v>
                </c:pt>
                <c:pt idx="50">
                  <c:v>Q3 2018</c:v>
                </c:pt>
                <c:pt idx="51">
                  <c:v>Q4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Sheet1!$A$4:$A$55</c:f>
              <c:strCache>
                <c:ptCount val="52"/>
                <c:pt idx="0">
                  <c:v>Q1 2006</c:v>
                </c:pt>
                <c:pt idx="1">
                  <c:v>Q2 2006</c:v>
                </c:pt>
                <c:pt idx="2">
                  <c:v>Q3 2006</c:v>
                </c:pt>
                <c:pt idx="3">
                  <c:v>Q4 2006</c:v>
                </c:pt>
                <c:pt idx="4">
                  <c:v>Q1 2007</c:v>
                </c:pt>
                <c:pt idx="5">
                  <c:v>Q2 2007</c:v>
                </c:pt>
                <c:pt idx="6">
                  <c:v>Q3 2007</c:v>
                </c:pt>
                <c:pt idx="7">
                  <c:v>Q4 2007</c:v>
                </c:pt>
                <c:pt idx="8">
                  <c:v>Q1 2008</c:v>
                </c:pt>
                <c:pt idx="9">
                  <c:v>Q2 2008</c:v>
                </c:pt>
                <c:pt idx="10">
                  <c:v>Q3 2008</c:v>
                </c:pt>
                <c:pt idx="11">
                  <c:v>Q4 2008</c:v>
                </c:pt>
                <c:pt idx="12">
                  <c:v>Q1 2009</c:v>
                </c:pt>
                <c:pt idx="13">
                  <c:v>Q2 2009</c:v>
                </c:pt>
                <c:pt idx="14">
                  <c:v>Q3 2009</c:v>
                </c:pt>
                <c:pt idx="15">
                  <c:v>Q4 2009</c:v>
                </c:pt>
                <c:pt idx="16">
                  <c:v>Q1 2010</c:v>
                </c:pt>
                <c:pt idx="17">
                  <c:v>Q2 2010</c:v>
                </c:pt>
                <c:pt idx="18">
                  <c:v>Q3 2010</c:v>
                </c:pt>
                <c:pt idx="19">
                  <c:v>Q4 2010</c:v>
                </c:pt>
                <c:pt idx="20">
                  <c:v>Q1 2011</c:v>
                </c:pt>
                <c:pt idx="21">
                  <c:v>Q2 2011</c:v>
                </c:pt>
                <c:pt idx="22">
                  <c:v>Q3 2011</c:v>
                </c:pt>
                <c:pt idx="23">
                  <c:v>Q4 2011</c:v>
                </c:pt>
                <c:pt idx="24">
                  <c:v>Q1 2012</c:v>
                </c:pt>
                <c:pt idx="25">
                  <c:v>Q2 2012</c:v>
                </c:pt>
                <c:pt idx="26">
                  <c:v>Q3 2012</c:v>
                </c:pt>
                <c:pt idx="27">
                  <c:v>Q4 2012</c:v>
                </c:pt>
                <c:pt idx="28">
                  <c:v>Q1 2013</c:v>
                </c:pt>
                <c:pt idx="29">
                  <c:v>Q2 2013</c:v>
                </c:pt>
                <c:pt idx="30">
                  <c:v>Q3 2013</c:v>
                </c:pt>
                <c:pt idx="31">
                  <c:v>Q4 2013</c:v>
                </c:pt>
                <c:pt idx="32">
                  <c:v>Q1 2014</c:v>
                </c:pt>
                <c:pt idx="33">
                  <c:v>Q2 2014</c:v>
                </c:pt>
                <c:pt idx="34">
                  <c:v>Q3 2014</c:v>
                </c:pt>
                <c:pt idx="35">
                  <c:v>Q4 2014</c:v>
                </c:pt>
                <c:pt idx="36">
                  <c:v>Q1 2015</c:v>
                </c:pt>
                <c:pt idx="37">
                  <c:v>Q2 2015</c:v>
                </c:pt>
                <c:pt idx="38">
                  <c:v>Q3 2015</c:v>
                </c:pt>
                <c:pt idx="39">
                  <c:v>Q4 2015</c:v>
                </c:pt>
                <c:pt idx="40">
                  <c:v>Q1 2016</c:v>
                </c:pt>
                <c:pt idx="41">
                  <c:v>Q2 2016</c:v>
                </c:pt>
                <c:pt idx="42">
                  <c:v>Q3 2016</c:v>
                </c:pt>
                <c:pt idx="43">
                  <c:v>Q4 2016</c:v>
                </c:pt>
                <c:pt idx="44">
                  <c:v>Q1 2017</c:v>
                </c:pt>
                <c:pt idx="45">
                  <c:v>Q2 2017</c:v>
                </c:pt>
                <c:pt idx="46">
                  <c:v>Q3 2017</c:v>
                </c:pt>
                <c:pt idx="47">
                  <c:v>Q4 2017</c:v>
                </c:pt>
                <c:pt idx="48">
                  <c:v>Q1 2018</c:v>
                </c:pt>
                <c:pt idx="49">
                  <c:v>Q2 2018</c:v>
                </c:pt>
                <c:pt idx="50">
                  <c:v>Q3 2018</c:v>
                </c:pt>
                <c:pt idx="51">
                  <c:v>Q4 2018</c:v>
                </c:pt>
              </c:strCache>
            </c:strRef>
          </c:cat>
          <c:val>
            <c:numRef>
              <c:f>Sheet1!$B$4:$B$55</c:f>
              <c:numCache>
                <c:formatCode>0</c:formatCode>
                <c:ptCount val="52"/>
                <c:pt idx="0">
                  <c:v>332404.22499999992</c:v>
                </c:pt>
                <c:pt idx="1">
                  <c:v>333928.185</c:v>
                </c:pt>
                <c:pt idx="2">
                  <c:v>335324.14499999996</c:v>
                </c:pt>
                <c:pt idx="3">
                  <c:v>335475.60999999993</c:v>
                </c:pt>
                <c:pt idx="4">
                  <c:v>337243.20999999996</c:v>
                </c:pt>
                <c:pt idx="5">
                  <c:v>334912.67499999993</c:v>
                </c:pt>
                <c:pt idx="6">
                  <c:v>338350.05999999994</c:v>
                </c:pt>
                <c:pt idx="7">
                  <c:v>338766.99</c:v>
                </c:pt>
                <c:pt idx="8">
                  <c:v>341057.99500000005</c:v>
                </c:pt>
                <c:pt idx="9">
                  <c:v>341144.83</c:v>
                </c:pt>
                <c:pt idx="10">
                  <c:v>342288.85600000003</c:v>
                </c:pt>
                <c:pt idx="11">
                  <c:v>339437.92800000001</c:v>
                </c:pt>
                <c:pt idx="12">
                  <c:v>332672.98399999994</c:v>
                </c:pt>
                <c:pt idx="13">
                  <c:v>324859.902</c:v>
                </c:pt>
                <c:pt idx="14">
                  <c:v>320497.61000000004</c:v>
                </c:pt>
                <c:pt idx="15">
                  <c:v>317284.20399999997</c:v>
                </c:pt>
                <c:pt idx="16">
                  <c:v>314694.29799999995</c:v>
                </c:pt>
                <c:pt idx="17">
                  <c:v>314112.33399999997</c:v>
                </c:pt>
                <c:pt idx="18">
                  <c:v>314428.27200000006</c:v>
                </c:pt>
                <c:pt idx="19">
                  <c:v>314655.04399999999</c:v>
                </c:pt>
                <c:pt idx="20">
                  <c:v>312591.39</c:v>
                </c:pt>
                <c:pt idx="21">
                  <c:v>313275.77399999992</c:v>
                </c:pt>
                <c:pt idx="22">
                  <c:v>315114.13</c:v>
                </c:pt>
                <c:pt idx="23">
                  <c:v>314682.43600000005</c:v>
                </c:pt>
                <c:pt idx="24">
                  <c:v>313226.96399999998</c:v>
                </c:pt>
                <c:pt idx="25">
                  <c:v>312520.20999999996</c:v>
                </c:pt>
                <c:pt idx="26">
                  <c:v>311679.15200000006</c:v>
                </c:pt>
                <c:pt idx="27">
                  <c:v>310439.29200000002</c:v>
                </c:pt>
                <c:pt idx="28">
                  <c:v>308037.80599999998</c:v>
                </c:pt>
                <c:pt idx="29">
                  <c:v>305887.58799999999</c:v>
                </c:pt>
                <c:pt idx="30">
                  <c:v>305202.37400000001</c:v>
                </c:pt>
                <c:pt idx="31">
                  <c:v>303326.78400000004</c:v>
                </c:pt>
                <c:pt idx="32">
                  <c:v>302318.72200000001</c:v>
                </c:pt>
                <c:pt idx="33">
                  <c:v>300175.75000000006</c:v>
                </c:pt>
                <c:pt idx="34">
                  <c:v>300021.96000000002</c:v>
                </c:pt>
                <c:pt idx="35">
                  <c:v>295881.08199999999</c:v>
                </c:pt>
                <c:pt idx="36">
                  <c:v>295552.15600000002</c:v>
                </c:pt>
                <c:pt idx="37">
                  <c:v>294524.39400000003</c:v>
                </c:pt>
                <c:pt idx="38">
                  <c:v>294975.91799999995</c:v>
                </c:pt>
                <c:pt idx="39">
                  <c:v>294919.95599999995</c:v>
                </c:pt>
                <c:pt idx="40">
                  <c:v>296188.19799999997</c:v>
                </c:pt>
                <c:pt idx="41">
                  <c:v>297431.49800000002</c:v>
                </c:pt>
                <c:pt idx="42">
                  <c:v>298287.98200000008</c:v>
                </c:pt>
                <c:pt idx="43">
                  <c:v>298392.89199999999</c:v>
                </c:pt>
                <c:pt idx="44" formatCode="#,##0">
                  <c:v>300847</c:v>
                </c:pt>
                <c:pt idx="45" formatCode="#,##0">
                  <c:v>299847</c:v>
                </c:pt>
                <c:pt idx="46" formatCode="#,##0">
                  <c:v>300447</c:v>
                </c:pt>
                <c:pt idx="47" formatCode="#,##0">
                  <c:v>300647</c:v>
                </c:pt>
                <c:pt idx="48" formatCode="#,##0">
                  <c:v>301547</c:v>
                </c:pt>
                <c:pt idx="49" formatCode="#,##0">
                  <c:v>302447</c:v>
                </c:pt>
                <c:pt idx="50" formatCode="#,##0">
                  <c:v>303347</c:v>
                </c:pt>
                <c:pt idx="51" formatCode="#,##0">
                  <c:v>304247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6B3-4EB9-B8BC-520843774288}"/>
            </c:ext>
          </c:extLst>
        </c:ser>
        <c:ser>
          <c:idx val="3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Sheet1!$A$4:$A$55</c:f>
              <c:strCache>
                <c:ptCount val="52"/>
                <c:pt idx="0">
                  <c:v>Q1 2006</c:v>
                </c:pt>
                <c:pt idx="1">
                  <c:v>Q2 2006</c:v>
                </c:pt>
                <c:pt idx="2">
                  <c:v>Q3 2006</c:v>
                </c:pt>
                <c:pt idx="3">
                  <c:v>Q4 2006</c:v>
                </c:pt>
                <c:pt idx="4">
                  <c:v>Q1 2007</c:v>
                </c:pt>
                <c:pt idx="5">
                  <c:v>Q2 2007</c:v>
                </c:pt>
                <c:pt idx="6">
                  <c:v>Q3 2007</c:v>
                </c:pt>
                <c:pt idx="7">
                  <c:v>Q4 2007</c:v>
                </c:pt>
                <c:pt idx="8">
                  <c:v>Q1 2008</c:v>
                </c:pt>
                <c:pt idx="9">
                  <c:v>Q2 2008</c:v>
                </c:pt>
                <c:pt idx="10">
                  <c:v>Q3 2008</c:v>
                </c:pt>
                <c:pt idx="11">
                  <c:v>Q4 2008</c:v>
                </c:pt>
                <c:pt idx="12">
                  <c:v>Q1 2009</c:v>
                </c:pt>
                <c:pt idx="13">
                  <c:v>Q2 2009</c:v>
                </c:pt>
                <c:pt idx="14">
                  <c:v>Q3 2009</c:v>
                </c:pt>
                <c:pt idx="15">
                  <c:v>Q4 2009</c:v>
                </c:pt>
                <c:pt idx="16">
                  <c:v>Q1 2010</c:v>
                </c:pt>
                <c:pt idx="17">
                  <c:v>Q2 2010</c:v>
                </c:pt>
                <c:pt idx="18">
                  <c:v>Q3 2010</c:v>
                </c:pt>
                <c:pt idx="19">
                  <c:v>Q4 2010</c:v>
                </c:pt>
                <c:pt idx="20">
                  <c:v>Q1 2011</c:v>
                </c:pt>
                <c:pt idx="21">
                  <c:v>Q2 2011</c:v>
                </c:pt>
                <c:pt idx="22">
                  <c:v>Q3 2011</c:v>
                </c:pt>
                <c:pt idx="23">
                  <c:v>Q4 2011</c:v>
                </c:pt>
                <c:pt idx="24">
                  <c:v>Q1 2012</c:v>
                </c:pt>
                <c:pt idx="25">
                  <c:v>Q2 2012</c:v>
                </c:pt>
                <c:pt idx="26">
                  <c:v>Q3 2012</c:v>
                </c:pt>
                <c:pt idx="27">
                  <c:v>Q4 2012</c:v>
                </c:pt>
                <c:pt idx="28">
                  <c:v>Q1 2013</c:v>
                </c:pt>
                <c:pt idx="29">
                  <c:v>Q2 2013</c:v>
                </c:pt>
                <c:pt idx="30">
                  <c:v>Q3 2013</c:v>
                </c:pt>
                <c:pt idx="31">
                  <c:v>Q4 2013</c:v>
                </c:pt>
                <c:pt idx="32">
                  <c:v>Q1 2014</c:v>
                </c:pt>
                <c:pt idx="33">
                  <c:v>Q2 2014</c:v>
                </c:pt>
                <c:pt idx="34">
                  <c:v>Q3 2014</c:v>
                </c:pt>
                <c:pt idx="35">
                  <c:v>Q4 2014</c:v>
                </c:pt>
                <c:pt idx="36">
                  <c:v>Q1 2015</c:v>
                </c:pt>
                <c:pt idx="37">
                  <c:v>Q2 2015</c:v>
                </c:pt>
                <c:pt idx="38">
                  <c:v>Q3 2015</c:v>
                </c:pt>
                <c:pt idx="39">
                  <c:v>Q4 2015</c:v>
                </c:pt>
                <c:pt idx="40">
                  <c:v>Q1 2016</c:v>
                </c:pt>
                <c:pt idx="41">
                  <c:v>Q2 2016</c:v>
                </c:pt>
                <c:pt idx="42">
                  <c:v>Q3 2016</c:v>
                </c:pt>
                <c:pt idx="43">
                  <c:v>Q4 2016</c:v>
                </c:pt>
                <c:pt idx="44">
                  <c:v>Q1 2017</c:v>
                </c:pt>
                <c:pt idx="45">
                  <c:v>Q2 2017</c:v>
                </c:pt>
                <c:pt idx="46">
                  <c:v>Q3 2017</c:v>
                </c:pt>
                <c:pt idx="47">
                  <c:v>Q4 2017</c:v>
                </c:pt>
                <c:pt idx="48">
                  <c:v>Q1 2018</c:v>
                </c:pt>
                <c:pt idx="49">
                  <c:v>Q2 2018</c:v>
                </c:pt>
                <c:pt idx="50">
                  <c:v>Q3 2018</c:v>
                </c:pt>
                <c:pt idx="51">
                  <c:v>Q4 2018</c:v>
                </c:pt>
              </c:strCache>
            </c:strRef>
          </c:cat>
          <c:val>
            <c:numRef>
              <c:f>Sheet1!$C$4:$C$55</c:f>
              <c:numCache>
                <c:formatCode>0</c:formatCode>
                <c:ptCount val="52"/>
                <c:pt idx="0">
                  <c:v>332404.22499999992</c:v>
                </c:pt>
                <c:pt idx="1">
                  <c:v>333928.185</c:v>
                </c:pt>
                <c:pt idx="2">
                  <c:v>335324.14499999996</c:v>
                </c:pt>
                <c:pt idx="3">
                  <c:v>335475.60999999993</c:v>
                </c:pt>
                <c:pt idx="4">
                  <c:v>337243.20999999996</c:v>
                </c:pt>
                <c:pt idx="5">
                  <c:v>334912.67499999993</c:v>
                </c:pt>
                <c:pt idx="6">
                  <c:v>338350.05999999994</c:v>
                </c:pt>
                <c:pt idx="7">
                  <c:v>338766.99</c:v>
                </c:pt>
                <c:pt idx="8">
                  <c:v>341057.99500000005</c:v>
                </c:pt>
                <c:pt idx="9">
                  <c:v>341144.83</c:v>
                </c:pt>
                <c:pt idx="10">
                  <c:v>342288.85600000003</c:v>
                </c:pt>
                <c:pt idx="11">
                  <c:v>339437.92800000001</c:v>
                </c:pt>
                <c:pt idx="12">
                  <c:v>332672.98399999994</c:v>
                </c:pt>
                <c:pt idx="13">
                  <c:v>324859.902</c:v>
                </c:pt>
                <c:pt idx="14">
                  <c:v>320497.61000000004</c:v>
                </c:pt>
                <c:pt idx="15">
                  <c:v>317284.20399999997</c:v>
                </c:pt>
                <c:pt idx="16">
                  <c:v>314694.29799999995</c:v>
                </c:pt>
                <c:pt idx="17">
                  <c:v>314112.33399999997</c:v>
                </c:pt>
                <c:pt idx="18">
                  <c:v>314428.27200000006</c:v>
                </c:pt>
                <c:pt idx="19">
                  <c:v>314655.04399999999</c:v>
                </c:pt>
                <c:pt idx="20">
                  <c:v>312591.39</c:v>
                </c:pt>
                <c:pt idx="21">
                  <c:v>313275.77399999992</c:v>
                </c:pt>
                <c:pt idx="22">
                  <c:v>315114.13</c:v>
                </c:pt>
                <c:pt idx="23">
                  <c:v>314682.43600000005</c:v>
                </c:pt>
                <c:pt idx="24">
                  <c:v>313226.96399999998</c:v>
                </c:pt>
                <c:pt idx="25">
                  <c:v>312520.20999999996</c:v>
                </c:pt>
                <c:pt idx="26">
                  <c:v>311679.15200000006</c:v>
                </c:pt>
                <c:pt idx="27">
                  <c:v>310439.29200000002</c:v>
                </c:pt>
                <c:pt idx="28">
                  <c:v>308037.80599999998</c:v>
                </c:pt>
                <c:pt idx="29">
                  <c:v>305887.58799999999</c:v>
                </c:pt>
                <c:pt idx="30">
                  <c:v>305202.37400000001</c:v>
                </c:pt>
                <c:pt idx="31">
                  <c:v>303326.78400000004</c:v>
                </c:pt>
                <c:pt idx="32">
                  <c:v>302318.72200000001</c:v>
                </c:pt>
                <c:pt idx="33">
                  <c:v>300175.75000000006</c:v>
                </c:pt>
                <c:pt idx="34">
                  <c:v>300021.96000000002</c:v>
                </c:pt>
                <c:pt idx="35">
                  <c:v>295881.08199999999</c:v>
                </c:pt>
                <c:pt idx="36">
                  <c:v>295552.15600000002</c:v>
                </c:pt>
                <c:pt idx="37">
                  <c:v>294524.39400000003</c:v>
                </c:pt>
                <c:pt idx="38">
                  <c:v>293524.39400000003</c:v>
                </c:pt>
                <c:pt idx="39">
                  <c:v>292524.39400000003</c:v>
                </c:pt>
                <c:pt idx="40" formatCode="#,##0">
                  <c:v>291524.39400000003</c:v>
                </c:pt>
                <c:pt idx="41" formatCode="#,##0">
                  <c:v>290524.39400000003</c:v>
                </c:pt>
                <c:pt idx="42" formatCode="#,##0">
                  <c:v>289524.39400000003</c:v>
                </c:pt>
                <c:pt idx="43" formatCode="#,##0">
                  <c:v>288524.39400000003</c:v>
                </c:pt>
                <c:pt idx="44" formatCode="#,##0">
                  <c:v>287524.39400000003</c:v>
                </c:pt>
                <c:pt idx="45" formatCode="#,##0">
                  <c:v>286524.39400000003</c:v>
                </c:pt>
                <c:pt idx="46" formatCode="#,##0">
                  <c:v>285524.39400000003</c:v>
                </c:pt>
                <c:pt idx="47" formatCode="#,##0">
                  <c:v>284524.39400000003</c:v>
                </c:pt>
                <c:pt idx="48" formatCode="#,##0">
                  <c:v>283524.39400000003</c:v>
                </c:pt>
                <c:pt idx="49" formatCode="#,##0">
                  <c:v>282524.39400000003</c:v>
                </c:pt>
                <c:pt idx="50" formatCode="#,##0">
                  <c:v>281524.39400000003</c:v>
                </c:pt>
                <c:pt idx="51" formatCode="#,##0">
                  <c:v>280524.39400000003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6B3-4EB9-B8BC-520843774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376640"/>
        <c:axId val="133386624"/>
      </c:lineChart>
      <c:catAx>
        <c:axId val="13337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33386624"/>
        <c:crosses val="autoZero"/>
        <c:auto val="1"/>
        <c:lblAlgn val="ctr"/>
        <c:lblOffset val="100"/>
        <c:tickMarkSkip val="4"/>
        <c:noMultiLvlLbl val="0"/>
      </c:catAx>
      <c:valAx>
        <c:axId val="133386624"/>
        <c:scaling>
          <c:orientation val="minMax"/>
          <c:min val="2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33376640"/>
        <c:crosses val="autoZero"/>
        <c:crossBetween val="between"/>
        <c:majorUnit val="2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947652376786243E-2"/>
          <c:y val="6.561085137795275E-2"/>
          <c:w val="0.88228905414600967"/>
          <c:h val="0.81317144438976374"/>
        </c:manualLayout>
      </c:layout>
      <c:barChart>
        <c:barDir val="col"/>
        <c:grouping val="clustered"/>
        <c:varyColors val="0"/>
        <c:ser>
          <c:idx val="0"/>
          <c:order val="2"/>
          <c:tx>
            <c:strRef>
              <c:f>Sheet1!$A$5</c:f>
              <c:strCache>
                <c:ptCount val="1"/>
                <c:pt idx="0">
                  <c:v>taux salaire</c:v>
                </c:pt>
              </c:strCache>
            </c:strRef>
          </c:tx>
          <c:spPr>
            <a:solidFill>
              <a:srgbClr val="1600FF"/>
            </a:solidFill>
            <a:ln cap="flat">
              <a:solidFill>
                <a:srgbClr val="E6E6E6"/>
              </a:solidFill>
              <a:round/>
            </a:ln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4B2-4B2A-847C-F20CA3173003}"/>
              </c:ext>
            </c:extLst>
          </c:dPt>
          <c:dPt>
            <c:idx val="9"/>
            <c:invertIfNegative val="0"/>
            <c:bubble3D val="0"/>
            <c:spPr>
              <a:solidFill>
                <a:srgbClr val="1600FF">
                  <a:alpha val="25000"/>
                </a:srgbClr>
              </a:solidFill>
              <a:ln cap="flat">
                <a:solidFill>
                  <a:srgbClr val="E6E6E6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0C69-40E2-B181-7B88F5F7ED0D}"/>
              </c:ext>
            </c:extLst>
          </c:dPt>
          <c:dPt>
            <c:idx val="10"/>
            <c:invertIfNegative val="0"/>
            <c:bubble3D val="0"/>
            <c:spPr>
              <a:solidFill>
                <a:srgbClr val="1600FF">
                  <a:lumMod val="20000"/>
                  <a:lumOff val="80000"/>
                </a:srgbClr>
              </a:solidFill>
              <a:ln cap="flat">
                <a:solidFill>
                  <a:srgbClr val="E6E6E6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9-0FC0-4B8F-8647-7BF9012137A5}"/>
              </c:ext>
            </c:extLst>
          </c:dPt>
          <c:dLbls>
            <c:numFmt formatCode="#,##0.0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1600FF"/>
                    </a:solidFill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Sheet1!$B$5:$L$5</c:f>
              <c:numCache>
                <c:formatCode>0.0</c:formatCode>
                <c:ptCount val="11"/>
                <c:pt idx="0">
                  <c:v>74.668581951057618</c:v>
                </c:pt>
                <c:pt idx="1">
                  <c:v>79.232670958597382</c:v>
                </c:pt>
                <c:pt idx="2">
                  <c:v>77.431291899078929</c:v>
                </c:pt>
                <c:pt idx="3">
                  <c:v>76.292075574746548</c:v>
                </c:pt>
                <c:pt idx="4">
                  <c:v>77.958714878791099</c:v>
                </c:pt>
                <c:pt idx="5">
                  <c:v>79.178702410131734</c:v>
                </c:pt>
                <c:pt idx="6">
                  <c:v>78.69402755585088</c:v>
                </c:pt>
                <c:pt idx="7">
                  <c:v>77.867444525077318</c:v>
                </c:pt>
                <c:pt idx="8">
                  <c:v>77.173425990668761</c:v>
                </c:pt>
                <c:pt idx="9">
                  <c:v>76.8</c:v>
                </c:pt>
                <c:pt idx="10">
                  <c:v>76.79107929322582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B2-4B2A-847C-F20CA3173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3735168"/>
        <c:axId val="133721088"/>
      </c:barChart>
      <c:lineChart>
        <c:grouping val="standard"/>
        <c:varyColors val="0"/>
        <c:ser>
          <c:idx val="1"/>
          <c:order val="0"/>
          <c:tx>
            <c:strRef>
              <c:f>Sheet1!$A$4</c:f>
              <c:strCache>
                <c:ptCount val="1"/>
                <c:pt idx="0">
                  <c:v>Masse salariale</c:v>
                </c:pt>
              </c:strCache>
            </c:strRef>
          </c:tx>
          <c:spPr>
            <a:ln>
              <a:solidFill>
                <a:srgbClr val="000000"/>
              </a:solidFill>
              <a:prstDash val="solid"/>
            </a:ln>
          </c:spPr>
          <c:marker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E4B2-4B2A-847C-F20CA3173003}"/>
              </c:ext>
            </c:extLst>
          </c:dPt>
          <c:dPt>
            <c:idx val="9"/>
            <c:marker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dash"/>
                </a:ln>
              </c:spPr>
            </c:marker>
            <c:bubble3D val="0"/>
            <c:spPr>
              <a:ln>
                <a:solidFill>
                  <a:srgbClr val="00000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4-0C69-40E2-B181-7B88F5F7ED0D}"/>
              </c:ext>
            </c:extLst>
          </c:dPt>
          <c:dPt>
            <c:idx val="10"/>
            <c:marker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dash"/>
                </a:ln>
              </c:spPr>
            </c:marker>
            <c:bubble3D val="0"/>
            <c:spPr>
              <a:ln>
                <a:solidFill>
                  <a:srgbClr val="00000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B-0FC0-4B8F-8647-7BF9012137A5}"/>
              </c:ext>
            </c:extLst>
          </c:dPt>
          <c:dLbls>
            <c:dLbl>
              <c:idx val="8"/>
              <c:layout>
                <c:manualLayout>
                  <c:x val="-4.0123456790123455E-2"/>
                  <c:y val="-5.859375000000000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+1,6%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B2-4B2A-847C-F20CA3173003}"/>
                </c:ext>
              </c:extLst>
            </c:dLbl>
            <c:dLbl>
              <c:idx val="9"/>
              <c:layout>
                <c:manualLayout>
                  <c:x val="-4.7839506172839621E-2"/>
                  <c:y val="-5.859375000000000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+2,7%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470618256051327E-2"/>
                      <c:h val="8.67187499999999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C69-40E2-B181-7B88F5F7ED0D}"/>
                </c:ext>
              </c:extLst>
            </c:dLbl>
            <c:dLbl>
              <c:idx val="10"/>
              <c:layout>
                <c:manualLayout>
                  <c:x val="-4.4753086419753202E-2"/>
                  <c:y val="-6.640625000000001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+2,5%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C0-4B8F-8647-7BF9012137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strCache>
            </c:strRef>
          </c:cat>
          <c:val>
            <c:numRef>
              <c:f>Sheet1!$B$4:$L$4</c:f>
              <c:numCache>
                <c:formatCode>0.0</c:formatCode>
                <c:ptCount val="11"/>
                <c:pt idx="0">
                  <c:v>100</c:v>
                </c:pt>
                <c:pt idx="1">
                  <c:v>98.459751894000817</c:v>
                </c:pt>
                <c:pt idx="2">
                  <c:v>106.83841494572002</c:v>
                </c:pt>
                <c:pt idx="3">
                  <c:v>111.97235641820212</c:v>
                </c:pt>
                <c:pt idx="4">
                  <c:v>120.03436831665377</c:v>
                </c:pt>
                <c:pt idx="5">
                  <c:v>119.62794429000982</c:v>
                </c:pt>
                <c:pt idx="6">
                  <c:v>125.37439005225815</c:v>
                </c:pt>
                <c:pt idx="7">
                  <c:v>127.25982920022673</c:v>
                </c:pt>
                <c:pt idx="8">
                  <c:v>129.15786080831145</c:v>
                </c:pt>
                <c:pt idx="9">
                  <c:v>132.63025166588218</c:v>
                </c:pt>
                <c:pt idx="10">
                  <c:v>135.93021714406427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4B2-4B2A-847C-F20CA3173003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Valeur ajoutée</c:v>
                </c:pt>
              </c:strCache>
            </c:strRef>
          </c:tx>
          <c:spPr>
            <a:ln>
              <a:solidFill>
                <a:srgbClr val="000000"/>
              </a:solidFill>
              <a:prstDash val="solid"/>
            </a:ln>
          </c:spPr>
          <c:marker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E-E4B2-4B2A-847C-F20CA3173003}"/>
              </c:ext>
            </c:extLst>
          </c:dPt>
          <c:dPt>
            <c:idx val="9"/>
            <c:marker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dash"/>
                </a:ln>
              </c:spPr>
            </c:marker>
            <c:bubble3D val="0"/>
            <c:spPr>
              <a:ln>
                <a:solidFill>
                  <a:srgbClr val="00000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0C69-40E2-B181-7B88F5F7ED0D}"/>
              </c:ext>
            </c:extLst>
          </c:dPt>
          <c:dPt>
            <c:idx val="10"/>
            <c:marker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dash"/>
                </a:ln>
              </c:spPr>
            </c:marker>
            <c:bubble3D val="0"/>
            <c:spPr>
              <a:ln>
                <a:solidFill>
                  <a:srgbClr val="00000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A-0FC0-4B8F-8647-7BF9012137A5}"/>
              </c:ext>
            </c:extLst>
          </c:dPt>
          <c:dLbls>
            <c:dLbl>
              <c:idx val="8"/>
              <c:layout>
                <c:manualLayout>
                  <c:x val="-3.2407407407407524E-2"/>
                  <c:y val="5.859374999999996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+2,5%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4B2-4B2A-847C-F20CA3173003}"/>
                </c:ext>
              </c:extLst>
            </c:dLbl>
            <c:dLbl>
              <c:idx val="9"/>
              <c:layout>
                <c:manualLayout>
                  <c:x val="-2.7777777777777776E-2"/>
                  <c:y val="5.468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69-40E2-B181-7B88F5F7ED0D}"/>
                </c:ext>
              </c:extLst>
            </c:dLbl>
            <c:dLbl>
              <c:idx val="10"/>
              <c:layout>
                <c:manualLayout>
                  <c:x val="-4.1666666666666782E-2"/>
                  <c:y val="7.42187499999999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+2,5%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FC0-4B8F-8647-7BF9012137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strCache>
            </c:strRef>
          </c:cat>
          <c:val>
            <c:numRef>
              <c:f>Sheet1!$B$3:$L$3</c:f>
              <c:numCache>
                <c:formatCode>0.0</c:formatCode>
                <c:ptCount val="11"/>
                <c:pt idx="0">
                  <c:v>100</c:v>
                </c:pt>
                <c:pt idx="1">
                  <c:v>92.703467583093882</c:v>
                </c:pt>
                <c:pt idx="2">
                  <c:v>102.97405732246492</c:v>
                </c:pt>
                <c:pt idx="3">
                  <c:v>108.09554000935847</c:v>
                </c:pt>
                <c:pt idx="4">
                  <c:v>112.47501409433283</c:v>
                </c:pt>
                <c:pt idx="5">
                  <c:v>110.76691550964381</c:v>
                </c:pt>
                <c:pt idx="6">
                  <c:v>117.2491311849579</c:v>
                </c:pt>
                <c:pt idx="7">
                  <c:v>119.79554958124963</c:v>
                </c:pt>
                <c:pt idx="8">
                  <c:v>122.79043832078086</c:v>
                </c:pt>
                <c:pt idx="9">
                  <c:v>126.47415147040429</c:v>
                </c:pt>
                <c:pt idx="10">
                  <c:v>129.63600525716438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E4B2-4B2A-847C-F20CA3173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718016"/>
        <c:axId val="133719552"/>
      </c:lineChart>
      <c:catAx>
        <c:axId val="13371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3719552"/>
        <c:crosses val="autoZero"/>
        <c:auto val="1"/>
        <c:lblAlgn val="ctr"/>
        <c:lblOffset val="100"/>
        <c:noMultiLvlLbl val="0"/>
      </c:catAx>
      <c:valAx>
        <c:axId val="133719552"/>
        <c:scaling>
          <c:orientation val="minMax"/>
          <c:min val="70"/>
        </c:scaling>
        <c:delete val="0"/>
        <c:axPos val="l"/>
        <c:numFmt formatCode="0" sourceLinked="0"/>
        <c:majorTickMark val="out"/>
        <c:minorTickMark val="none"/>
        <c:tickLblPos val="nextTo"/>
        <c:crossAx val="133718016"/>
        <c:crosses val="autoZero"/>
        <c:crossBetween val="between"/>
        <c:majorUnit val="10"/>
      </c:valAx>
      <c:valAx>
        <c:axId val="133721088"/>
        <c:scaling>
          <c:orientation val="minMax"/>
          <c:max val="100"/>
          <c:min val="60"/>
        </c:scaling>
        <c:delete val="0"/>
        <c:axPos val="r"/>
        <c:numFmt formatCode="0" sourceLinked="0"/>
        <c:majorTickMark val="out"/>
        <c:minorTickMark val="none"/>
        <c:tickLblPos val="nextTo"/>
        <c:crossAx val="133735168"/>
        <c:crosses val="max"/>
        <c:crossBetween val="between"/>
        <c:majorUnit val="10"/>
      </c:valAx>
      <c:catAx>
        <c:axId val="133735168"/>
        <c:scaling>
          <c:orientation val="minMax"/>
        </c:scaling>
        <c:delete val="1"/>
        <c:axPos val="b"/>
        <c:majorTickMark val="out"/>
        <c:minorTickMark val="none"/>
        <c:tickLblPos val="nextTo"/>
        <c:crossAx val="133721088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Alegreya Sans" panose="00000500000000000000" pitchFamily="50" charset="0"/>
          <a:cs typeface="Arial" pitchFamily="34" charset="0"/>
        </a:defRPr>
      </a:pPr>
      <a:endParaRPr lang="en-BE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0.0647</cdr:x>
      <cdr:y>0.69027</cdr:y>
    </cdr:from>
    <cdr:to>
      <cdr:x>0.19405</cdr:x>
      <cdr:y>0.78101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8416" y="2175733"/>
          <a:ext cx="996513" cy="286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nl-BE" sz="1400">
              <a:latin typeface="Alegreya Sans" panose="00000500000000000000" pitchFamily="50" charset="0"/>
            </a:rPr>
            <a:t>2010 = 100</a:t>
          </a:r>
          <a:endParaRPr lang="en-US" sz="1400" dirty="0">
            <a:latin typeface="Alegreya Sans" panose="00000500000000000000" pitchFamily="50" charset="0"/>
          </a:endParaRPr>
        </a:p>
      </cdr:txBody>
    </cdr:sp>
  </cdr:relSizeAnchor>
  <cdr:relSizeAnchor xmlns:cdr="http://schemas.openxmlformats.org/drawingml/2006/chartDrawing">
    <cdr:from>
      <cdr:x>0.06873</cdr:x>
      <cdr:y>0.04137</cdr:y>
    </cdr:from>
    <cdr:to>
      <cdr:x>0.18376</cdr:x>
      <cdr:y>0.15566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9494" y="130394"/>
          <a:ext cx="886155" cy="360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BE" sz="1400">
              <a:solidFill>
                <a:srgbClr val="1900FF"/>
              </a:solidFill>
              <a:latin typeface="Alegreya Sans" panose="00000500000000000000" pitchFamily="50" charset="0"/>
            </a:rPr>
            <a:t>% Q</a:t>
          </a:r>
          <a:r>
            <a:rPr lang="nl-BE" sz="1400" dirty="0">
              <a:solidFill>
                <a:srgbClr val="1900FF"/>
              </a:solidFill>
              <a:latin typeface="Alegreya Sans" panose="00000500000000000000" pitchFamily="50" charset="0"/>
            </a:rPr>
            <a:t>/Q-4</a:t>
          </a:r>
          <a:endParaRPr lang="en-US" sz="1400" dirty="0">
            <a:solidFill>
              <a:srgbClr val="1900FF"/>
            </a:solidFill>
            <a:latin typeface="Alegreya Sans" panose="00000500000000000000" pitchFamily="50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0.79697</cdr:x>
      <cdr:y>0.02411</cdr:y>
    </cdr:from>
    <cdr:to>
      <cdr:x>0.88315</cdr:x>
      <cdr:y>0.1246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11039" y="75531"/>
          <a:ext cx="671650" cy="314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BE" sz="1400" dirty="0">
              <a:latin typeface="Alegreya Sans" panose="00000500000000000000" pitchFamily="50" charset="0"/>
            </a:rPr>
            <a:t>+8,5%</a:t>
          </a:r>
          <a:endParaRPr lang="en-US" sz="1400" dirty="0">
            <a:latin typeface="Alegreya Sans" panose="00000500000000000000" pitchFamily="50" charset="0"/>
          </a:endParaRPr>
        </a:p>
      </cdr:txBody>
    </cdr:sp>
  </cdr:relSizeAnchor>
  <cdr:relSizeAnchor xmlns:cdr="http://schemas.openxmlformats.org/drawingml/2006/chartDrawing">
    <cdr:from>
      <cdr:x>0.90679</cdr:x>
      <cdr:y>0.02819</cdr:y>
    </cdr:from>
    <cdr:to>
      <cdr:x>0.99049</cdr:x>
      <cdr:y>0.12935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80809" y="85988"/>
          <a:ext cx="635113" cy="308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BE" sz="1400" dirty="0">
              <a:latin typeface="Alegreya Sans" panose="00000500000000000000" pitchFamily="50" charset="0"/>
            </a:rPr>
            <a:t>-2,5%</a:t>
          </a:r>
          <a:endParaRPr lang="en-US" sz="1400" dirty="0">
            <a:latin typeface="Alegreya Sans" panose="00000500000000000000" pitchFamily="50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0.84812</cdr:x>
      <cdr:y>0.25945</cdr:y>
    </cdr:from>
    <cdr:to>
      <cdr:x>0.95806</cdr:x>
      <cdr:y>0.33439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841278" y="870728"/>
          <a:ext cx="757196" cy="2514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r"/>
          <a:r>
            <a:rPr lang="nl-BE" sz="1400" dirty="0">
              <a:latin typeface="Alegreya Sans" panose="00000500000000000000" pitchFamily="50" charset="0"/>
            </a:rPr>
            <a:t>+2.300 (p)</a:t>
          </a:r>
          <a:endParaRPr lang="en-US" sz="1400" dirty="0">
            <a:latin typeface="Alegreya Sans" panose="00000500000000000000" pitchFamily="50" charset="0"/>
          </a:endParaRPr>
        </a:p>
      </cdr:txBody>
    </cdr:sp>
  </cdr:relSizeAnchor>
  <cdr:relSizeAnchor xmlns:cdr="http://schemas.openxmlformats.org/drawingml/2006/chartDrawing">
    <cdr:from>
      <cdr:x>0.75449</cdr:x>
      <cdr:y>0.32069</cdr:y>
    </cdr:from>
    <cdr:to>
      <cdr:x>0.85917</cdr:x>
      <cdr:y>0.39237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96424" y="1076235"/>
          <a:ext cx="720969" cy="240558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vertOverflow="clip" wrap="none" lIns="0" tIns="0" rIns="0" bIns="0" rtlCol="0"/>
        <a:lstStyle xmlns:a="http://schemas.openxmlformats.org/drawingml/2006/main"/>
        <a:p xmlns:a="http://schemas.openxmlformats.org/drawingml/2006/main">
          <a:pPr algn="r"/>
          <a:r>
            <a:rPr lang="nl-BE" sz="1400" dirty="0">
              <a:latin typeface="Alegreya Sans" panose="00000500000000000000" pitchFamily="50" charset="0"/>
            </a:rPr>
            <a:t>+3.473</a:t>
          </a:r>
          <a:endParaRPr lang="en-US" sz="1400" dirty="0">
            <a:latin typeface="Alegreya Sans" panose="00000500000000000000" pitchFamily="50" charset="0"/>
          </a:endParaRPr>
        </a:p>
      </cdr:txBody>
    </cdr:sp>
  </cdr:relSizeAnchor>
  <cdr:relSizeAnchor xmlns:cdr="http://schemas.openxmlformats.org/drawingml/2006/chartDrawing">
    <cdr:from>
      <cdr:x>0.88961</cdr:x>
      <cdr:y>0.18542</cdr:y>
    </cdr:from>
    <cdr:to>
      <cdr:x>1</cdr:x>
      <cdr:y>0.27015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127065" y="622269"/>
          <a:ext cx="760296" cy="2843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r"/>
          <a:r>
            <a:rPr lang="nl-BE" sz="1400" dirty="0">
              <a:latin typeface="Alegreya Sans" panose="00000500000000000000" pitchFamily="50" charset="0"/>
            </a:rPr>
            <a:t>+3.600 (p)</a:t>
          </a:r>
          <a:endParaRPr lang="en-US" sz="1400" dirty="0">
            <a:latin typeface="Alegreya Sans" panose="00000500000000000000" pitchFamily="50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0.43858</cdr:x>
      <cdr:y>0.78782</cdr:y>
    </cdr:from>
    <cdr:to>
      <cdr:x>0.91774</cdr:x>
      <cdr:y>0.93648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9326" y="2561359"/>
          <a:ext cx="3943333" cy="48331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vertOverflow="clip" wrap="square" tIns="0" bIns="0" rtlCol="0"/>
        <a:lstStyle xmlns:a="http://schemas.openxmlformats.org/drawingml/2006/main"/>
        <a:p xmlns:a="http://schemas.openxmlformats.org/drawingml/2006/main">
          <a:pPr algn="r"/>
          <a:r>
            <a:rPr lang="fr-FR" sz="1600" dirty="0" err="1">
              <a:solidFill>
                <a:srgbClr val="1600FF"/>
              </a:solidFill>
              <a:latin typeface="Alegreya Sans" panose="00000500000000000000" pitchFamily="50" charset="0"/>
            </a:rPr>
            <a:t>Loonaandeel</a:t>
          </a:r>
          <a:r>
            <a:rPr lang="fr-FR" sz="1600" dirty="0">
              <a:solidFill>
                <a:srgbClr val="1600FF"/>
              </a:solidFill>
              <a:latin typeface="Alegreya Sans" panose="00000500000000000000" pitchFamily="50" charset="0"/>
            </a:rPr>
            <a:t> (in %) in de </a:t>
          </a:r>
          <a:r>
            <a:rPr lang="fr-FR" sz="1600" dirty="0" err="1">
              <a:solidFill>
                <a:srgbClr val="1600FF"/>
              </a:solidFill>
              <a:latin typeface="Alegreya Sans" panose="00000500000000000000" pitchFamily="50" charset="0"/>
            </a:rPr>
            <a:t>toegevoegde</a:t>
          </a:r>
          <a:r>
            <a:rPr lang="fr-FR" sz="1600" dirty="0">
              <a:solidFill>
                <a:srgbClr val="1600FF"/>
              </a:solidFill>
              <a:latin typeface="Alegreya Sans" panose="00000500000000000000" pitchFamily="50" charset="0"/>
            </a:rPr>
            <a:t> </a:t>
          </a:r>
          <a:r>
            <a:rPr lang="fr-FR" sz="1600" dirty="0" err="1">
              <a:solidFill>
                <a:srgbClr val="1600FF"/>
              </a:solidFill>
              <a:latin typeface="Alegreya Sans" panose="00000500000000000000" pitchFamily="50" charset="0"/>
            </a:rPr>
            <a:t>waarde</a:t>
          </a:r>
          <a:endParaRPr lang="fr-FR" sz="1600" dirty="0">
            <a:solidFill>
              <a:srgbClr val="1600FF"/>
            </a:solidFill>
            <a:latin typeface="Alegreya Sans" panose="00000500000000000000" pitchFamily="50" charset="0"/>
          </a:endParaRPr>
        </a:p>
      </cdr:txBody>
    </cdr:sp>
  </cdr:relSizeAnchor>
  <cdr:relSizeAnchor xmlns:cdr="http://schemas.openxmlformats.org/drawingml/2006/chartDrawing">
    <cdr:from>
      <cdr:x>0.47865</cdr:x>
      <cdr:y>0.07004</cdr:y>
    </cdr:from>
    <cdr:to>
      <cdr:x>0.67168</cdr:x>
      <cdr:y>0.15784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939076" y="227710"/>
          <a:ext cx="1588559" cy="285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600" dirty="0" err="1">
              <a:solidFill>
                <a:schemeClr val="tx1"/>
              </a:solidFill>
              <a:latin typeface="Alegreya Sans" panose="00000500000000000000" pitchFamily="50" charset="0"/>
            </a:rPr>
            <a:t>Loonmassa</a:t>
          </a:r>
          <a:endParaRPr lang="en-US" sz="1600" dirty="0">
            <a:solidFill>
              <a:schemeClr val="tx1"/>
            </a:solidFill>
            <a:latin typeface="Alegreya Sans" panose="00000500000000000000" pitchFamily="50" charset="0"/>
          </a:endParaRPr>
        </a:p>
      </cdr:txBody>
    </cdr:sp>
  </cdr:relSizeAnchor>
  <cdr:relSizeAnchor xmlns:cdr="http://schemas.openxmlformats.org/drawingml/2006/chartDrawing">
    <cdr:from>
      <cdr:x>0.54956</cdr:x>
      <cdr:y>0.35965</cdr:y>
    </cdr:from>
    <cdr:to>
      <cdr:x>0.79543</cdr:x>
      <cdr:y>0.45455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522658" y="1169294"/>
          <a:ext cx="2023453" cy="3085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600" dirty="0" err="1">
              <a:solidFill>
                <a:schemeClr val="tx1"/>
              </a:solidFill>
              <a:latin typeface="Alegreya Sans" panose="00000500000000000000" pitchFamily="50" charset="0"/>
            </a:rPr>
            <a:t>Toegevoegde</a:t>
          </a:r>
          <a:r>
            <a:rPr lang="fr-BE" sz="1600" dirty="0">
              <a:solidFill>
                <a:schemeClr val="tx1"/>
              </a:solidFill>
              <a:latin typeface="Alegreya Sans" panose="00000500000000000000" pitchFamily="50" charset="0"/>
            </a:rPr>
            <a:t> </a:t>
          </a:r>
          <a:r>
            <a:rPr lang="fr-BE" sz="1600" dirty="0" err="1">
              <a:solidFill>
                <a:schemeClr val="tx1"/>
              </a:solidFill>
              <a:latin typeface="Alegreya Sans" panose="00000500000000000000" pitchFamily="50" charset="0"/>
            </a:rPr>
            <a:t>waarde</a:t>
          </a:r>
          <a:endParaRPr lang="en-US" sz="1600" dirty="0">
            <a:solidFill>
              <a:schemeClr val="tx1"/>
            </a:solidFill>
            <a:latin typeface="Alegreya Sans" panose="00000500000000000000" pitchFamily="50" charset="0"/>
          </a:endParaRPr>
        </a:p>
      </cdr:txBody>
    </cdr:sp>
  </cdr:relSizeAnchor>
  <cdr:relSizeAnchor xmlns:cdr="http://schemas.openxmlformats.org/drawingml/2006/chartDrawing">
    <cdr:from>
      <cdr:x>0.07206</cdr:x>
      <cdr:y>0.03448</cdr:y>
    </cdr:from>
    <cdr:to>
      <cdr:x>0.29556</cdr:x>
      <cdr:y>0.13779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93014" y="112116"/>
          <a:ext cx="1839316" cy="335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BE" sz="1600" dirty="0" err="1">
              <a:latin typeface="Alegreya Sans" panose="00000500000000000000" pitchFamily="50" charset="0"/>
            </a:rPr>
            <a:t>Mediaan</a:t>
          </a:r>
          <a:r>
            <a:rPr lang="fr-BE" sz="1600" dirty="0">
              <a:latin typeface="Alegreya Sans" panose="00000500000000000000" pitchFamily="50" charset="0"/>
            </a:rPr>
            <a:t>, 2008=100</a:t>
          </a:r>
          <a:endParaRPr lang="en-US" sz="1600" dirty="0">
            <a:latin typeface="Alegreya Sans" panose="00000500000000000000" pitchFamily="50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0.59271</cdr:x>
      <cdr:y>0.78454</cdr:y>
    </cdr:from>
    <cdr:to>
      <cdr:x>0.90644</cdr:x>
      <cdr:y>0.89369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850066" y="2561498"/>
          <a:ext cx="2567190" cy="356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600" dirty="0" err="1">
              <a:solidFill>
                <a:schemeClr val="tx1"/>
              </a:solidFill>
              <a:latin typeface="Alegreya Sans" pitchFamily="50" charset="0"/>
            </a:rPr>
            <a:t>Evolutie</a:t>
          </a:r>
          <a:r>
            <a:rPr lang="fr-BE" sz="1600" dirty="0">
              <a:solidFill>
                <a:schemeClr val="tx1"/>
              </a:solidFill>
              <a:latin typeface="Alegreya Sans" pitchFamily="50" charset="0"/>
            </a:rPr>
            <a:t> van de </a:t>
          </a:r>
          <a:r>
            <a:rPr lang="fr-BE" sz="1600" dirty="0" err="1">
              <a:solidFill>
                <a:schemeClr val="tx1"/>
              </a:solidFill>
              <a:latin typeface="Alegreya Sans" pitchFamily="50" charset="0"/>
            </a:rPr>
            <a:t>tewerkstelling</a:t>
          </a:r>
          <a:endParaRPr lang="en-US" sz="1600" dirty="0">
            <a:solidFill>
              <a:schemeClr val="tx1"/>
            </a:solidFill>
            <a:latin typeface="Alegreya Sans" pitchFamily="50" charset="0"/>
          </a:endParaRPr>
        </a:p>
      </cdr:txBody>
    </cdr:sp>
  </cdr:relSizeAnchor>
  <cdr:relSizeAnchor xmlns:cdr="http://schemas.openxmlformats.org/drawingml/2006/chartDrawing">
    <cdr:from>
      <cdr:x>0.03742</cdr:x>
      <cdr:y>0</cdr:y>
    </cdr:from>
    <cdr:to>
      <cdr:x>0.65149</cdr:x>
      <cdr:y>0.095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7927" y="0"/>
          <a:ext cx="5053551" cy="3088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0" rIns="36000" bIns="0" rtlCol="0" anchor="ctr"/>
        <a:lstStyle xmlns:a="http://schemas.openxmlformats.org/drawingml/2006/main"/>
        <a:p xmlns:a="http://schemas.openxmlformats.org/drawingml/2006/main">
          <a:pPr algn="l"/>
          <a:r>
            <a:rPr lang="nl-BE" sz="1600" dirty="0">
              <a:solidFill>
                <a:srgbClr val="1600FF"/>
              </a:solidFill>
              <a:latin typeface="Alegreya Sans" pitchFamily="50" charset="0"/>
            </a:rPr>
            <a:t>Aandeel van de loonmassa (in %) in de toegevoegde waarde</a:t>
          </a:r>
          <a:endParaRPr lang="en-US" sz="1600" dirty="0">
            <a:solidFill>
              <a:srgbClr val="1600FF"/>
            </a:solidFill>
            <a:latin typeface="Alegreya Sans" pitchFamily="50" charset="0"/>
          </a:endParaRPr>
        </a:p>
      </cdr:txBody>
    </cdr:sp>
  </cdr:relSizeAnchor>
  <cdr:relSizeAnchor xmlns:cdr="http://schemas.openxmlformats.org/drawingml/2006/chartDrawing">
    <cdr:from>
      <cdr:x>0.04943</cdr:x>
      <cdr:y>0.30443</cdr:y>
    </cdr:from>
    <cdr:to>
      <cdr:x>0.91001</cdr:x>
      <cdr:y>0.30872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21ABBC3E-F61D-4576-B325-C642AB8D7BD0}"/>
            </a:ext>
          </a:extLst>
        </cdr:cNvPr>
        <cdr:cNvCxnSpPr/>
      </cdr:nvCxnSpPr>
      <cdr:spPr>
        <a:xfrm xmlns:a="http://schemas.openxmlformats.org/drawingml/2006/main">
          <a:off x="406800" y="989775"/>
          <a:ext cx="7082242" cy="1395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1600FF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0.52417</cdr:x>
      <cdr:y>0.44061</cdr:y>
    </cdr:from>
    <cdr:to>
      <cdr:x>0.67263</cdr:x>
      <cdr:y>0.53955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78351" y="1233771"/>
          <a:ext cx="1211766" cy="277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l-BE" sz="1400" dirty="0">
            <a:solidFill>
              <a:schemeClr val="bg2">
                <a:lumMod val="50000"/>
              </a:schemeClr>
            </a:solidFill>
            <a:latin typeface="Alegreya Sans" panose="00000500000000000000" pitchFamily="50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1EFA4-D4A5-446F-90E1-0D2A89754DB9}" type="datetimeFigureOut">
              <a:rPr lang="nl-BE" sz="1000" smtClean="0">
                <a:latin typeface="Alegreya Sans"/>
              </a:rPr>
              <a:t>11/10/2017</a:t>
            </a:fld>
            <a:endParaRPr lang="nl-BE" sz="1000" dirty="0">
              <a:latin typeface="Alegreya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330B0-7373-4B06-8BBB-F029E02B72CF}" type="slidenum">
              <a:rPr lang="nl-BE" smtClean="0"/>
              <a:t>‹#›</a:t>
            </a:fld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95" y="8742257"/>
            <a:ext cx="1283677" cy="324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443" y="8712200"/>
            <a:ext cx="1315179" cy="4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53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BE"/>
              <a:t> 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AEBCA-38FD-4194-9BDA-A49B4F676158}" type="datetimeFigureOut">
              <a:rPr lang="nl-BE" smtClean="0"/>
              <a:t>11/10/2017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0A662-DA38-4463-84F5-BDADBEC034BD}" type="slidenum">
              <a:rPr lang="nl-BE" smtClean="0"/>
              <a:t>‹#›</a:t>
            </a:fld>
            <a:endParaRPr lang="nl-B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752547"/>
            <a:ext cx="1283677" cy="324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1" y="8717881"/>
            <a:ext cx="1315179" cy="4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1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legreya Sans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242F-C1E1-4D4D-ABD9-3115551E5AAD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662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242F-C1E1-4D4D-ABD9-3115551E5AAD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8365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242F-C1E1-4D4D-ABD9-3115551E5AAD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688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242F-C1E1-4D4D-ABD9-3115551E5AAD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6304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Part salariale reste élevée p/r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242F-C1E1-4D4D-ABD9-3115551E5AAD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084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6" b="8160"/>
          <a:stretch/>
        </p:blipFill>
        <p:spPr>
          <a:xfrm>
            <a:off x="-16378" y="2"/>
            <a:ext cx="9160378" cy="34332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85"/>
            <a:ext cx="9143998" cy="5148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7587" y="1686452"/>
            <a:ext cx="7482434" cy="495365"/>
          </a:xfrm>
        </p:spPr>
        <p:txBody>
          <a:bodyPr>
            <a:noAutofit/>
          </a:bodyPr>
          <a:lstStyle>
            <a:lvl1pPr algn="l">
              <a:lnSpc>
                <a:spcPct val="50000"/>
              </a:lnSpc>
              <a:defRPr sz="3500"/>
            </a:lvl1pPr>
          </a:lstStyle>
          <a:p>
            <a:r>
              <a:rPr lang="en-US" dirty="0"/>
              <a:t>Title of your amazing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7587" y="2197491"/>
            <a:ext cx="7482434" cy="131445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rgbClr val="1600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068533" y="5817342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" t="43771" r="179" b="46175"/>
          <a:stretch/>
        </p:blipFill>
        <p:spPr>
          <a:xfrm>
            <a:off x="-16378" y="3530"/>
            <a:ext cx="9160378" cy="540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87"/>
            <a:ext cx="9144002" cy="5148073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7078579" y="2185737"/>
            <a:ext cx="1608221" cy="2408885"/>
          </a:xfrm>
        </p:spPr>
        <p:txBody>
          <a:bodyPr>
            <a:normAutofit/>
          </a:bodyPr>
          <a:lstStyle>
            <a:lvl1pPr marL="285750" indent="-285750" algn="l">
              <a:lnSpc>
                <a:spcPct val="80000"/>
              </a:lnSpc>
              <a:buFont typeface="Wingdings" panose="05000000000000000000" pitchFamily="2" charset="2"/>
              <a:buChar char="§"/>
              <a:defRPr sz="1500" b="1" i="0">
                <a:solidFill>
                  <a:srgbClr val="000000"/>
                </a:solidFill>
                <a:latin typeface="Alegreya Sans"/>
                <a:cs typeface="Alegreya Sans"/>
              </a:defRPr>
            </a:lvl1pPr>
            <a:lvl2pPr marL="628650" indent="-171450" algn="l">
              <a:lnSpc>
                <a:spcPct val="80000"/>
              </a:lnSpc>
              <a:buFont typeface="Wingdings" panose="05000000000000000000" pitchFamily="2" charset="2"/>
              <a:buChar char="§"/>
              <a:defRPr sz="1100">
                <a:solidFill>
                  <a:srgbClr val="1600FF"/>
                </a:solidFill>
              </a:defRPr>
            </a:lvl2pPr>
            <a:lvl3pPr marL="1143000" indent="-228600">
              <a:buFont typeface="Arial"/>
              <a:buChar char="•"/>
              <a:defRPr sz="1500">
                <a:solidFill>
                  <a:srgbClr val="1600FF"/>
                </a:solidFill>
              </a:defRPr>
            </a:lvl3pPr>
            <a:lvl4pPr marL="1600200" indent="-228600">
              <a:buFont typeface="Arial"/>
              <a:buChar char="•"/>
              <a:defRPr sz="1100"/>
            </a:lvl4pPr>
            <a:lvl5pPr marL="2057400" indent="-22860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Explanation</a:t>
            </a:r>
          </a:p>
          <a:p>
            <a:pPr lvl="1"/>
            <a:r>
              <a:rPr lang="en-US" dirty="0"/>
              <a:t>List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72418" y="2185737"/>
            <a:ext cx="0" cy="1276684"/>
          </a:xfrm>
          <a:prstGeom prst="line">
            <a:avLst/>
          </a:prstGeom>
          <a:ln w="12700" cmpd="sng">
            <a:solidFill>
              <a:srgbClr val="16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2" name="Graphique 1"/>
          <p:cNvGraphicFramePr/>
          <p:nvPr userDrawn="1">
            <p:extLst>
              <p:ext uri="{D42A27DB-BD31-4B8C-83A1-F6EECF244321}">
                <p14:modId xmlns:p14="http://schemas.microsoft.com/office/powerpoint/2010/main" val="1755836743"/>
              </p:ext>
            </p:extLst>
          </p:nvPr>
        </p:nvGraphicFramePr>
        <p:xfrm>
          <a:off x="457200" y="1079293"/>
          <a:ext cx="6371871" cy="3515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rgbClr val="16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85"/>
            <a:ext cx="9143998" cy="514807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57587" y="1686452"/>
            <a:ext cx="7482434" cy="495365"/>
          </a:xfrm>
        </p:spPr>
        <p:txBody>
          <a:bodyPr>
            <a:noAutofit/>
          </a:bodyPr>
          <a:lstStyle>
            <a:lvl1pPr algn="l">
              <a:lnSpc>
                <a:spcPct val="50000"/>
              </a:lnSpc>
              <a:defRPr sz="3500"/>
            </a:lvl1pPr>
          </a:lstStyle>
          <a:p>
            <a:r>
              <a:rPr lang="en-US" dirty="0"/>
              <a:t>Title of your amazing presentation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7587" y="2197491"/>
            <a:ext cx="7482434" cy="131445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1600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406703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horizontal part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9155261" cy="540000"/>
          </a:xfrm>
          <a:prstGeom prst="rect">
            <a:avLst/>
          </a:prstGeom>
          <a:solidFill>
            <a:srgbClr val="16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87"/>
            <a:ext cx="9144002" cy="5148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20000"/>
            <a:ext cx="8229600" cy="446908"/>
          </a:xfrm>
        </p:spPr>
        <p:txBody>
          <a:bodyPr>
            <a:noAutofit/>
          </a:bodyPr>
          <a:lstStyle>
            <a:lvl1pPr algn="l">
              <a:defRPr sz="3500"/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562260" y="3363123"/>
            <a:ext cx="1202074" cy="0"/>
          </a:xfrm>
          <a:prstGeom prst="line">
            <a:avLst/>
          </a:prstGeom>
          <a:ln w="12700" cmpd="sng">
            <a:solidFill>
              <a:srgbClr val="16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428999"/>
            <a:ext cx="8229600" cy="116562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1800" b="1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500">
                <a:solidFill>
                  <a:schemeClr val="tx2"/>
                </a:solidFill>
              </a:defRPr>
            </a:lvl2pPr>
            <a:lvl3pPr marL="12001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1100"/>
            </a:lvl4pPr>
            <a:lvl5pPr>
              <a:lnSpc>
                <a:spcPct val="60000"/>
              </a:lnSpc>
              <a:defRPr/>
            </a:lvl5pPr>
          </a:lstStyle>
          <a:p>
            <a:pPr lvl="0"/>
            <a:r>
              <a:rPr lang="en-US" dirty="0"/>
              <a:t>Text goes here</a:t>
            </a:r>
          </a:p>
          <a:p>
            <a:pPr lvl="1"/>
            <a:r>
              <a:rPr lang="en-US" dirty="0"/>
              <a:t>First level of bullet points</a:t>
            </a:r>
          </a:p>
          <a:p>
            <a:pPr lvl="2"/>
            <a:r>
              <a:rPr lang="en-US" dirty="0"/>
              <a:t>Second level of bullet points</a:t>
            </a:r>
          </a:p>
          <a:p>
            <a:pPr lvl="3"/>
            <a:r>
              <a:rPr lang="en-US" dirty="0"/>
              <a:t>Third level of bullet points</a:t>
            </a:r>
          </a:p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" y="1343378"/>
            <a:ext cx="8229600" cy="1953116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1" i="0">
                <a:latin typeface="Alegreya Sans"/>
                <a:cs typeface="Alegreya Sans"/>
              </a:defRPr>
            </a:lvl1pPr>
            <a:lvl2pPr marL="7429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500">
                <a:solidFill>
                  <a:srgbClr val="1600FF"/>
                </a:solidFill>
              </a:defRPr>
            </a:lvl2pPr>
            <a:lvl3pPr marL="12001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100" baseline="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1100" baseline="0"/>
            </a:lvl4pPr>
            <a:lvl5pPr>
              <a:lnSpc>
                <a:spcPct val="60000"/>
              </a:lnSpc>
              <a:defRPr/>
            </a:lvl5pPr>
          </a:lstStyle>
          <a:p>
            <a:pPr lvl="0"/>
            <a:r>
              <a:rPr lang="en-US" dirty="0"/>
              <a:t>Text goes here</a:t>
            </a:r>
          </a:p>
          <a:p>
            <a:pPr lvl="1"/>
            <a:r>
              <a:rPr lang="en-US" dirty="0"/>
              <a:t>First level of bullet points</a:t>
            </a:r>
          </a:p>
          <a:p>
            <a:pPr lvl="2"/>
            <a:r>
              <a:rPr lang="en-US" dirty="0"/>
              <a:t>Second level of bullet points</a:t>
            </a:r>
          </a:p>
          <a:p>
            <a:pPr lvl="3"/>
            <a:r>
              <a:rPr lang="en-US" dirty="0"/>
              <a:t>Third level of bullet points</a:t>
            </a:r>
          </a:p>
        </p:txBody>
      </p:sp>
    </p:spTree>
    <p:extLst>
      <p:ext uri="{BB962C8B-B14F-4D97-AF65-F5344CB8AC3E}">
        <p14:creationId xmlns:p14="http://schemas.microsoft.com/office/powerpoint/2010/main" val="3668166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ne horizontal par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55261" cy="540000"/>
          </a:xfrm>
          <a:prstGeom prst="rect">
            <a:avLst/>
          </a:prstGeom>
          <a:solidFill>
            <a:srgbClr val="16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87"/>
            <a:ext cx="9144002" cy="5148073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57200" y="1343377"/>
            <a:ext cx="8229600" cy="3164003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1" i="0">
                <a:latin typeface="Alegreya Sans"/>
                <a:cs typeface="Alegreya Sans"/>
              </a:defRPr>
            </a:lvl1pPr>
            <a:lvl2pPr marL="7429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500">
                <a:solidFill>
                  <a:srgbClr val="1600FF"/>
                </a:solidFill>
              </a:defRPr>
            </a:lvl2pPr>
            <a:lvl3pPr marL="12001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100" baseline="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1100" baseline="0"/>
            </a:lvl4pPr>
            <a:lvl5pPr>
              <a:lnSpc>
                <a:spcPct val="60000"/>
              </a:lnSpc>
              <a:defRPr/>
            </a:lvl5pPr>
          </a:lstStyle>
          <a:p>
            <a:pPr lvl="0"/>
            <a:r>
              <a:rPr lang="en-US" dirty="0"/>
              <a:t>Text goes here</a:t>
            </a:r>
          </a:p>
          <a:p>
            <a:pPr lvl="1"/>
            <a:r>
              <a:rPr lang="en-US" dirty="0"/>
              <a:t>First level of bullet points</a:t>
            </a:r>
          </a:p>
          <a:p>
            <a:pPr lvl="2"/>
            <a:r>
              <a:rPr lang="en-US" dirty="0"/>
              <a:t>Second level of bullet points</a:t>
            </a:r>
          </a:p>
          <a:p>
            <a:pPr lvl="3"/>
            <a:r>
              <a:rPr lang="en-US" dirty="0"/>
              <a:t>Third level of bullet points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20000"/>
            <a:ext cx="8229600" cy="446908"/>
          </a:xfrm>
        </p:spPr>
        <p:txBody>
          <a:bodyPr>
            <a:noAutofit/>
          </a:bodyPr>
          <a:lstStyle>
            <a:lvl1pPr algn="l">
              <a:defRPr sz="3500" baseline="0"/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98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hapt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"/>
            <a:ext cx="9155261" cy="540000"/>
          </a:xfrm>
          <a:prstGeom prst="rect">
            <a:avLst/>
          </a:prstGeom>
          <a:solidFill>
            <a:srgbClr val="16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87"/>
            <a:ext cx="9144002" cy="514807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84992"/>
            <a:ext cx="8229600" cy="820008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35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of the chapter goes here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72418" y="2185737"/>
            <a:ext cx="0" cy="1276684"/>
          </a:xfrm>
          <a:prstGeom prst="line">
            <a:avLst/>
          </a:prstGeom>
          <a:ln w="12700" cmpd="sng">
            <a:solidFill>
              <a:srgbClr val="16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4712446"/>
            <a:ext cx="1250731" cy="31551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185737"/>
            <a:ext cx="6387432" cy="2408885"/>
          </a:xfr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400">
                <a:solidFill>
                  <a:srgbClr val="000000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500">
                <a:solidFill>
                  <a:srgbClr val="1600FF"/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100"/>
            </a:lvl4pPr>
            <a:lvl5pPr marL="2057400" indent="-22860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egreya Sans Medium"/>
                <a:ea typeface="+mn-ea"/>
              </a:rPr>
              <a:t>Text goes here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600FF"/>
                </a:solidFill>
                <a:effectLst/>
                <a:uLnTx/>
                <a:uFillTx/>
                <a:latin typeface="Alegreya Sans"/>
                <a:ea typeface="+mn-ea"/>
              </a:rPr>
              <a:t>First level of bullet points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egreya Sans"/>
                <a:ea typeface="+mn-ea"/>
              </a:rPr>
              <a:t>Second level of bullet points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600FF"/>
                </a:solidFill>
                <a:effectLst/>
                <a:uLnTx/>
                <a:uFillTx/>
                <a:latin typeface="Alegreya Sans"/>
                <a:ea typeface="+mn-ea"/>
              </a:rPr>
              <a:t>Third level of bullet points</a:t>
            </a:r>
          </a:p>
          <a:p>
            <a:pPr lvl="0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7078579" y="2185737"/>
            <a:ext cx="1608221" cy="2408885"/>
          </a:xfrm>
        </p:spPr>
        <p:txBody>
          <a:bodyPr>
            <a:normAutofit/>
          </a:bodyPr>
          <a:lstStyle>
            <a:lvl1pPr marL="285750" indent="-285750" algn="l">
              <a:lnSpc>
                <a:spcPct val="80000"/>
              </a:lnSpc>
              <a:buFont typeface="Wingdings" panose="05000000000000000000" pitchFamily="2" charset="2"/>
              <a:buChar char="§"/>
              <a:defRPr sz="1500" b="1" i="0">
                <a:solidFill>
                  <a:srgbClr val="000000"/>
                </a:solidFill>
                <a:latin typeface="Alegreya Sans"/>
                <a:cs typeface="Alegreya Sans"/>
              </a:defRPr>
            </a:lvl1pPr>
            <a:lvl2pPr marL="628650" indent="-171450" algn="l">
              <a:lnSpc>
                <a:spcPct val="80000"/>
              </a:lnSpc>
              <a:buFont typeface="Wingdings" panose="05000000000000000000" pitchFamily="2" charset="2"/>
              <a:buChar char="§"/>
              <a:defRPr sz="1100">
                <a:solidFill>
                  <a:srgbClr val="1600FF"/>
                </a:solidFill>
              </a:defRPr>
            </a:lvl2pPr>
            <a:lvl3pPr marL="1143000" indent="-228600">
              <a:buFont typeface="Arial"/>
              <a:buChar char="•"/>
              <a:defRPr sz="1500">
                <a:solidFill>
                  <a:srgbClr val="1600FF"/>
                </a:solidFill>
              </a:defRPr>
            </a:lvl3pPr>
            <a:lvl4pPr marL="1600200" indent="-228600">
              <a:buFont typeface="Arial"/>
              <a:buChar char="•"/>
              <a:defRPr sz="1100"/>
            </a:lvl4pPr>
            <a:lvl5pPr marL="2057400" indent="-22860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Explanation</a:t>
            </a:r>
          </a:p>
          <a:p>
            <a:pPr lvl="1"/>
            <a:r>
              <a:rPr lang="en-US" dirty="0"/>
              <a:t>List</a:t>
            </a:r>
          </a:p>
        </p:txBody>
      </p:sp>
    </p:spTree>
    <p:extLst>
      <p:ext uri="{BB962C8B-B14F-4D97-AF65-F5344CB8AC3E}">
        <p14:creationId xmlns:p14="http://schemas.microsoft.com/office/powerpoint/2010/main" val="1435403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ie Char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"/>
            <a:ext cx="9155261" cy="540000"/>
          </a:xfrm>
          <a:prstGeom prst="rect">
            <a:avLst/>
          </a:prstGeom>
          <a:solidFill>
            <a:srgbClr val="16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87"/>
            <a:ext cx="9144002" cy="5148073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068533" y="5817342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cxnSp>
        <p:nvCxnSpPr>
          <p:cNvPr id="9" name="Connecteur droit 12"/>
          <p:cNvCxnSpPr/>
          <p:nvPr userDrawn="1"/>
        </p:nvCxnSpPr>
        <p:spPr>
          <a:xfrm>
            <a:off x="6972418" y="2185737"/>
            <a:ext cx="0" cy="1276684"/>
          </a:xfrm>
          <a:prstGeom prst="line">
            <a:avLst/>
          </a:prstGeom>
          <a:ln w="12700" cmpd="sng">
            <a:solidFill>
              <a:srgbClr val="16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12" name="Graphique 2"/>
          <p:cNvGraphicFramePr/>
          <p:nvPr userDrawn="1">
            <p:extLst>
              <p:ext uri="{D42A27DB-BD31-4B8C-83A1-F6EECF244321}">
                <p14:modId xmlns:p14="http://schemas.microsoft.com/office/powerpoint/2010/main" val="3186247432"/>
              </p:ext>
            </p:extLst>
          </p:nvPr>
        </p:nvGraphicFramePr>
        <p:xfrm>
          <a:off x="316358" y="1036150"/>
          <a:ext cx="6524305" cy="355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7078579" y="2185737"/>
            <a:ext cx="1608221" cy="2408885"/>
          </a:xfrm>
        </p:spPr>
        <p:txBody>
          <a:bodyPr>
            <a:normAutofit/>
          </a:bodyPr>
          <a:lstStyle>
            <a:lvl1pPr marL="285750" indent="-285750" algn="l">
              <a:lnSpc>
                <a:spcPct val="80000"/>
              </a:lnSpc>
              <a:buFont typeface="Wingdings" panose="05000000000000000000" pitchFamily="2" charset="2"/>
              <a:buChar char="§"/>
              <a:defRPr sz="1500" b="1" i="0">
                <a:solidFill>
                  <a:srgbClr val="000000"/>
                </a:solidFill>
                <a:latin typeface="Alegreya Sans"/>
                <a:cs typeface="Alegreya Sans"/>
              </a:defRPr>
            </a:lvl1pPr>
            <a:lvl2pPr marL="628650" indent="-171450" algn="l">
              <a:lnSpc>
                <a:spcPct val="80000"/>
              </a:lnSpc>
              <a:buFont typeface="Wingdings" panose="05000000000000000000" pitchFamily="2" charset="2"/>
              <a:buChar char="§"/>
              <a:defRPr sz="1100">
                <a:solidFill>
                  <a:srgbClr val="1600FF"/>
                </a:solidFill>
              </a:defRPr>
            </a:lvl2pPr>
            <a:lvl3pPr marL="1143000" indent="-228600">
              <a:buFont typeface="Arial"/>
              <a:buChar char="•"/>
              <a:defRPr sz="1500">
                <a:solidFill>
                  <a:srgbClr val="1600FF"/>
                </a:solidFill>
              </a:defRPr>
            </a:lvl3pPr>
            <a:lvl4pPr marL="1600200" indent="-228600">
              <a:buFont typeface="Arial"/>
              <a:buChar char="•"/>
              <a:defRPr sz="1100"/>
            </a:lvl4pPr>
            <a:lvl5pPr marL="2057400" indent="-22860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Explanation</a:t>
            </a:r>
          </a:p>
          <a:p>
            <a:pPr lvl="1"/>
            <a:r>
              <a:rPr lang="en-US" dirty="0"/>
              <a:t>List</a:t>
            </a:r>
          </a:p>
        </p:txBody>
      </p:sp>
    </p:spTree>
    <p:extLst>
      <p:ext uri="{BB962C8B-B14F-4D97-AF65-F5344CB8AC3E}">
        <p14:creationId xmlns:p14="http://schemas.microsoft.com/office/powerpoint/2010/main" val="1018594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ar Graph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9155261" cy="540000"/>
          </a:xfrm>
          <a:prstGeom prst="rect">
            <a:avLst/>
          </a:prstGeom>
          <a:solidFill>
            <a:srgbClr val="16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" y="-2287"/>
            <a:ext cx="9144002" cy="5148073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6972418" y="2185737"/>
            <a:ext cx="0" cy="1276684"/>
          </a:xfrm>
          <a:prstGeom prst="line">
            <a:avLst/>
          </a:prstGeom>
          <a:ln w="12700" cmpd="sng">
            <a:solidFill>
              <a:srgbClr val="16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2" name="Graphique 1"/>
          <p:cNvGraphicFramePr/>
          <p:nvPr userDrawn="1">
            <p:extLst>
              <p:ext uri="{D42A27DB-BD31-4B8C-83A1-F6EECF244321}">
                <p14:modId xmlns:p14="http://schemas.microsoft.com/office/powerpoint/2010/main" val="2552867572"/>
              </p:ext>
            </p:extLst>
          </p:nvPr>
        </p:nvGraphicFramePr>
        <p:xfrm>
          <a:off x="457200" y="1079293"/>
          <a:ext cx="6371871" cy="3515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7078579" y="2185737"/>
            <a:ext cx="1608221" cy="2408885"/>
          </a:xfrm>
        </p:spPr>
        <p:txBody>
          <a:bodyPr>
            <a:normAutofit/>
          </a:bodyPr>
          <a:lstStyle>
            <a:lvl1pPr marL="285750" indent="-285750" algn="l">
              <a:lnSpc>
                <a:spcPct val="80000"/>
              </a:lnSpc>
              <a:buFont typeface="Wingdings" panose="05000000000000000000" pitchFamily="2" charset="2"/>
              <a:buChar char="§"/>
              <a:defRPr sz="1500" b="1" i="0">
                <a:solidFill>
                  <a:srgbClr val="000000"/>
                </a:solidFill>
                <a:latin typeface="Alegreya Sans"/>
                <a:cs typeface="Alegreya Sans"/>
              </a:defRPr>
            </a:lvl1pPr>
            <a:lvl2pPr marL="628650" indent="-171450" algn="l">
              <a:lnSpc>
                <a:spcPct val="80000"/>
              </a:lnSpc>
              <a:buFont typeface="Wingdings" panose="05000000000000000000" pitchFamily="2" charset="2"/>
              <a:buChar char="§"/>
              <a:defRPr sz="1100">
                <a:solidFill>
                  <a:srgbClr val="1600FF"/>
                </a:solidFill>
              </a:defRPr>
            </a:lvl2pPr>
            <a:lvl3pPr marL="1143000" indent="-228600">
              <a:buFont typeface="Arial"/>
              <a:buChar char="•"/>
              <a:defRPr sz="1500">
                <a:solidFill>
                  <a:srgbClr val="1600FF"/>
                </a:solidFill>
              </a:defRPr>
            </a:lvl3pPr>
            <a:lvl4pPr marL="1600200" indent="-228600">
              <a:buFont typeface="Arial"/>
              <a:buChar char="•"/>
              <a:defRPr sz="1100"/>
            </a:lvl4pPr>
            <a:lvl5pPr marL="2057400" indent="-22860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Explanation</a:t>
            </a:r>
          </a:p>
          <a:p>
            <a:pPr lvl="1"/>
            <a:r>
              <a:rPr lang="en-US" dirty="0"/>
              <a:t>List</a:t>
            </a:r>
          </a:p>
        </p:txBody>
      </p:sp>
    </p:spTree>
    <p:extLst>
      <p:ext uri="{BB962C8B-B14F-4D97-AF65-F5344CB8AC3E}">
        <p14:creationId xmlns:p14="http://schemas.microsoft.com/office/powerpoint/2010/main" val="4014193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966952" y="1271752"/>
            <a:ext cx="33858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b="1">
                <a:solidFill>
                  <a:schemeClr val="tx2"/>
                </a:solidFill>
                <a:latin typeface="Alegreya Sans"/>
              </a:rPr>
              <a:t>Thank</a:t>
            </a:r>
            <a:r>
              <a:rPr lang="nl-BE" sz="5000" b="1" baseline="0">
                <a:solidFill>
                  <a:schemeClr val="tx2"/>
                </a:solidFill>
                <a:latin typeface="Alegreya Sans"/>
              </a:rPr>
              <a:t> you</a:t>
            </a:r>
            <a:endParaRPr lang="nl-BE" sz="5000" b="1" dirty="0">
              <a:solidFill>
                <a:schemeClr val="tx2"/>
              </a:solidFill>
              <a:latin typeface="Alegreya San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60283" y="2050753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>
                <a:latin typeface="Alegreya Sans"/>
              </a:rPr>
              <a:t>For your attention</a:t>
            </a:r>
            <a:endParaRPr lang="nl-BE" dirty="0">
              <a:latin typeface="Alegreya San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89111" y="3875359"/>
            <a:ext cx="2897688" cy="891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9266" y="661933"/>
            <a:ext cx="2417379" cy="6098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7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19350" b="19671"/>
          <a:stretch/>
        </p:blipFill>
        <p:spPr>
          <a:xfrm>
            <a:off x="2" y="-42311"/>
            <a:ext cx="9143998" cy="313649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85"/>
            <a:ext cx="9143998" cy="5148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7587" y="1686452"/>
            <a:ext cx="7482434" cy="495365"/>
          </a:xfrm>
        </p:spPr>
        <p:txBody>
          <a:bodyPr>
            <a:noAutofit/>
          </a:bodyPr>
          <a:lstStyle>
            <a:lvl1pPr algn="l">
              <a:lnSpc>
                <a:spcPct val="50000"/>
              </a:lnSpc>
              <a:defRPr sz="3500"/>
            </a:lvl1pPr>
          </a:lstStyle>
          <a:p>
            <a:r>
              <a:rPr lang="en-US" dirty="0"/>
              <a:t>Title of your amazing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7587" y="2197491"/>
            <a:ext cx="7482434" cy="131445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rgbClr val="1600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068533" y="5817342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111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rgbClr val="16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85"/>
            <a:ext cx="9143998" cy="514807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57587" y="1686452"/>
            <a:ext cx="7482434" cy="495365"/>
          </a:xfrm>
        </p:spPr>
        <p:txBody>
          <a:bodyPr>
            <a:noAutofit/>
          </a:bodyPr>
          <a:lstStyle>
            <a:lvl1pPr algn="l">
              <a:lnSpc>
                <a:spcPct val="50000"/>
              </a:lnSpc>
              <a:defRPr sz="3500"/>
            </a:lvl1pPr>
          </a:lstStyle>
          <a:p>
            <a:r>
              <a:rPr lang="en-US" dirty="0"/>
              <a:t>Title of your amazing presentation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7587" y="2197491"/>
            <a:ext cx="7482434" cy="131445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1600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22287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8" y="-1253484"/>
            <a:ext cx="9160378" cy="537090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85"/>
            <a:ext cx="9143998" cy="5148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7587" y="1686452"/>
            <a:ext cx="7482434" cy="495365"/>
          </a:xfrm>
        </p:spPr>
        <p:txBody>
          <a:bodyPr>
            <a:noAutofit/>
          </a:bodyPr>
          <a:lstStyle>
            <a:lvl1pPr algn="l">
              <a:lnSpc>
                <a:spcPct val="50000"/>
              </a:lnSpc>
              <a:defRPr sz="3500"/>
            </a:lvl1pPr>
          </a:lstStyle>
          <a:p>
            <a:r>
              <a:rPr lang="en-US" dirty="0"/>
              <a:t>Title of your amazing </a:t>
            </a:r>
            <a:r>
              <a:rPr lang="en-US" dirty="0" err="1"/>
              <a:t>presention</a:t>
            </a:r>
            <a:endParaRPr lang="en-US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6068533" y="5817342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57587" y="2321152"/>
            <a:ext cx="7482434" cy="179627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1" i="0" baseline="0">
                <a:latin typeface="Alegreya Sans"/>
                <a:cs typeface="Alegreya Sans"/>
              </a:defRPr>
            </a:lvl1pPr>
            <a:lvl2pPr marL="457200" indent="0">
              <a:lnSpc>
                <a:spcPct val="100000"/>
              </a:lnSpc>
              <a:buFont typeface="Wingdings" panose="05000000000000000000" pitchFamily="2" charset="2"/>
              <a:buNone/>
              <a:defRPr sz="1500">
                <a:solidFill>
                  <a:srgbClr val="1600FF"/>
                </a:solidFill>
              </a:defRPr>
            </a:lvl2pPr>
            <a:lvl3pPr marL="12001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buFont typeface="Arial"/>
              <a:buChar char="•"/>
              <a:defRPr sz="1100"/>
            </a:lvl4pPr>
            <a:lvl5pPr>
              <a:lnSpc>
                <a:spcPct val="60000"/>
              </a:lnSpc>
              <a:defRPr/>
            </a:lvl5pPr>
          </a:lstStyle>
          <a:p>
            <a:pPr lvl="0"/>
            <a:r>
              <a:rPr lang="en-US" dirty="0"/>
              <a:t>Text goes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horizontal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" t="43771" r="179" b="46175"/>
          <a:stretch/>
        </p:blipFill>
        <p:spPr>
          <a:xfrm>
            <a:off x="-16378" y="3530"/>
            <a:ext cx="9160378" cy="54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19"/>
            <a:ext cx="9144002" cy="5148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20000"/>
            <a:ext cx="8229600" cy="446908"/>
          </a:xfrm>
        </p:spPr>
        <p:txBody>
          <a:bodyPr>
            <a:noAutofit/>
          </a:bodyPr>
          <a:lstStyle>
            <a:lvl1pPr algn="l">
              <a:defRPr sz="3500"/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428999"/>
            <a:ext cx="8229600" cy="116562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1800" b="1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500">
                <a:solidFill>
                  <a:schemeClr val="tx2"/>
                </a:solidFill>
              </a:defRPr>
            </a:lvl2pPr>
            <a:lvl3pPr marL="12001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1100"/>
            </a:lvl4pPr>
            <a:lvl5pPr>
              <a:lnSpc>
                <a:spcPct val="60000"/>
              </a:lnSpc>
              <a:defRPr/>
            </a:lvl5pPr>
          </a:lstStyle>
          <a:p>
            <a:pPr lvl="0"/>
            <a:r>
              <a:rPr lang="en-US" dirty="0"/>
              <a:t>Text goes here</a:t>
            </a:r>
          </a:p>
          <a:p>
            <a:pPr lvl="1"/>
            <a:r>
              <a:rPr lang="en-US" dirty="0"/>
              <a:t>First level of bullet points</a:t>
            </a:r>
          </a:p>
          <a:p>
            <a:pPr lvl="2"/>
            <a:r>
              <a:rPr lang="en-US" dirty="0"/>
              <a:t>Second level of bullet points</a:t>
            </a:r>
          </a:p>
          <a:p>
            <a:pPr lvl="3"/>
            <a:r>
              <a:rPr lang="en-US" dirty="0"/>
              <a:t>Third level of bullet points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562260" y="3363123"/>
            <a:ext cx="1202074" cy="0"/>
          </a:xfrm>
          <a:prstGeom prst="line">
            <a:avLst/>
          </a:prstGeom>
          <a:ln w="12700" cmpd="sng">
            <a:solidFill>
              <a:srgbClr val="16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" y="1343378"/>
            <a:ext cx="8229600" cy="1953116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1" i="0">
                <a:latin typeface="Alegreya Sans"/>
                <a:cs typeface="Alegreya Sans"/>
              </a:defRPr>
            </a:lvl1pPr>
            <a:lvl2pPr marL="7429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500">
                <a:solidFill>
                  <a:srgbClr val="1600FF"/>
                </a:solidFill>
              </a:defRPr>
            </a:lvl2pPr>
            <a:lvl3pPr marL="12001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100" baseline="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1100" baseline="0"/>
            </a:lvl4pPr>
            <a:lvl5pPr>
              <a:lnSpc>
                <a:spcPct val="60000"/>
              </a:lnSpc>
              <a:defRPr/>
            </a:lvl5pPr>
          </a:lstStyle>
          <a:p>
            <a:pPr lvl="0"/>
            <a:r>
              <a:rPr lang="en-US" dirty="0"/>
              <a:t>Text goes here</a:t>
            </a:r>
          </a:p>
          <a:p>
            <a:pPr lvl="1"/>
            <a:r>
              <a:rPr lang="en-US" dirty="0"/>
              <a:t>First level of bullet points</a:t>
            </a:r>
          </a:p>
          <a:p>
            <a:pPr lvl="2"/>
            <a:r>
              <a:rPr lang="en-US" dirty="0"/>
              <a:t>Second level of bullet points</a:t>
            </a:r>
          </a:p>
          <a:p>
            <a:pPr lvl="3"/>
            <a:r>
              <a:rPr lang="en-US" dirty="0"/>
              <a:t>Third level of bullet points</a:t>
            </a:r>
          </a:p>
        </p:txBody>
      </p:sp>
    </p:spTree>
    <p:extLst>
      <p:ext uri="{BB962C8B-B14F-4D97-AF65-F5344CB8AC3E}">
        <p14:creationId xmlns:p14="http://schemas.microsoft.com/office/powerpoint/2010/main" val="132802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horizontal 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" t="43771" r="179" b="46175"/>
          <a:stretch/>
        </p:blipFill>
        <p:spPr>
          <a:xfrm>
            <a:off x="-16378" y="3530"/>
            <a:ext cx="9160378" cy="540000"/>
          </a:xfrm>
          <a:prstGeom prst="rect">
            <a:avLst/>
          </a:prstGeom>
        </p:spPr>
      </p:pic>
      <p:pic>
        <p:nvPicPr>
          <p:cNvPr id="9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" y="4054"/>
            <a:ext cx="9121478" cy="5135392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" y="1343378"/>
            <a:ext cx="8229600" cy="3251244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1" i="0">
                <a:latin typeface="Alegreya Sans"/>
                <a:cs typeface="Alegreya Sans"/>
              </a:defRPr>
            </a:lvl1pPr>
            <a:lvl2pPr marL="7429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500">
                <a:solidFill>
                  <a:srgbClr val="1600FF"/>
                </a:solidFill>
              </a:defRPr>
            </a:lvl2pPr>
            <a:lvl3pPr marL="12001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100" baseline="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1100" baseline="0"/>
            </a:lvl4pPr>
            <a:lvl5pPr>
              <a:lnSpc>
                <a:spcPct val="60000"/>
              </a:lnSpc>
              <a:defRPr/>
            </a:lvl5pPr>
          </a:lstStyle>
          <a:p>
            <a:pPr lvl="0"/>
            <a:r>
              <a:rPr lang="en-US" dirty="0"/>
              <a:t>Text goes here</a:t>
            </a:r>
          </a:p>
          <a:p>
            <a:pPr lvl="1"/>
            <a:r>
              <a:rPr lang="en-US" dirty="0"/>
              <a:t>First level of bullet points</a:t>
            </a:r>
          </a:p>
          <a:p>
            <a:pPr lvl="2"/>
            <a:r>
              <a:rPr lang="en-US" dirty="0"/>
              <a:t>Second level of bullet points</a:t>
            </a:r>
          </a:p>
          <a:p>
            <a:pPr lvl="3"/>
            <a:r>
              <a:rPr lang="en-US" dirty="0"/>
              <a:t>Third level of bullet points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20000"/>
            <a:ext cx="8229600" cy="446908"/>
          </a:xfrm>
        </p:spPr>
        <p:txBody>
          <a:bodyPr>
            <a:noAutofit/>
          </a:bodyPr>
          <a:lstStyle>
            <a:lvl1pPr algn="l">
              <a:defRPr sz="3500"/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hapt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8" b="7908"/>
          <a:stretch/>
        </p:blipFill>
        <p:spPr>
          <a:xfrm>
            <a:off x="-6350" y="4054"/>
            <a:ext cx="9150350" cy="51353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" y="4054"/>
            <a:ext cx="9121478" cy="513539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1046" y="3730679"/>
            <a:ext cx="4886982" cy="1209183"/>
          </a:xfrm>
        </p:spPr>
        <p:txBody>
          <a:bodyPr>
            <a:normAutofit/>
          </a:bodyPr>
          <a:lstStyle>
            <a:lvl1pPr marL="0" indent="0">
              <a:buNone/>
              <a:defRPr sz="35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l-BE" dirty="0" err="1"/>
              <a:t>Title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chapter</a:t>
            </a:r>
            <a:r>
              <a:rPr lang="nl-BE" dirty="0"/>
              <a:t> </a:t>
            </a:r>
            <a:r>
              <a:rPr lang="nl-BE" dirty="0" err="1"/>
              <a:t>goes</a:t>
            </a:r>
            <a:r>
              <a:rPr lang="nl-BE" dirty="0"/>
              <a:t> here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hapter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42856" r="-179" b="47090"/>
          <a:stretch/>
        </p:blipFill>
        <p:spPr>
          <a:xfrm>
            <a:off x="0" y="-6172"/>
            <a:ext cx="9160378" cy="540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93"/>
            <a:ext cx="9144002" cy="51480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185737"/>
            <a:ext cx="6387432" cy="2408885"/>
          </a:xfr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400">
                <a:solidFill>
                  <a:srgbClr val="000000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500">
                <a:solidFill>
                  <a:srgbClr val="1600FF"/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100"/>
            </a:lvl4pPr>
            <a:lvl5pPr marL="2057400" indent="-22860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egreya Sans Medium"/>
                <a:ea typeface="+mn-ea"/>
              </a:rPr>
              <a:t>Text goes here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600FF"/>
                </a:solidFill>
                <a:effectLst/>
                <a:uLnTx/>
                <a:uFillTx/>
                <a:latin typeface="Alegreya Sans"/>
                <a:ea typeface="+mn-ea"/>
              </a:rPr>
              <a:t>First level of bullet points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egreya Sans"/>
                <a:ea typeface="+mn-ea"/>
              </a:rPr>
              <a:t>Second level of bullet points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600FF"/>
                </a:solidFill>
                <a:effectLst/>
                <a:uLnTx/>
                <a:uFillTx/>
                <a:latin typeface="Alegreya Sans"/>
                <a:ea typeface="+mn-ea"/>
              </a:rPr>
              <a:t>Third level of bullet points</a:t>
            </a:r>
          </a:p>
          <a:p>
            <a:pPr lv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84992"/>
            <a:ext cx="8229600" cy="820008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35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of the chapter goes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7078579" y="2185737"/>
            <a:ext cx="1608221" cy="2408885"/>
          </a:xfrm>
        </p:spPr>
        <p:txBody>
          <a:bodyPr>
            <a:normAutofit/>
          </a:bodyPr>
          <a:lstStyle>
            <a:lvl1pPr marL="285750" indent="-285750" algn="l">
              <a:lnSpc>
                <a:spcPct val="80000"/>
              </a:lnSpc>
              <a:buFont typeface="Wingdings" panose="05000000000000000000" pitchFamily="2" charset="2"/>
              <a:buChar char="§"/>
              <a:defRPr sz="1500" b="1" i="0">
                <a:solidFill>
                  <a:srgbClr val="000000"/>
                </a:solidFill>
                <a:latin typeface="Alegreya Sans"/>
                <a:cs typeface="Alegreya Sans"/>
              </a:defRPr>
            </a:lvl1pPr>
            <a:lvl2pPr marL="628650" indent="-171450" algn="l">
              <a:lnSpc>
                <a:spcPct val="80000"/>
              </a:lnSpc>
              <a:buFont typeface="Wingdings" panose="05000000000000000000" pitchFamily="2" charset="2"/>
              <a:buChar char="§"/>
              <a:defRPr sz="1100">
                <a:solidFill>
                  <a:srgbClr val="1600FF"/>
                </a:solidFill>
              </a:defRPr>
            </a:lvl2pPr>
            <a:lvl3pPr marL="1143000" indent="-228600">
              <a:buFont typeface="Arial"/>
              <a:buChar char="•"/>
              <a:defRPr sz="1500">
                <a:solidFill>
                  <a:srgbClr val="1600FF"/>
                </a:solidFill>
              </a:defRPr>
            </a:lvl3pPr>
            <a:lvl4pPr marL="1600200" indent="-228600">
              <a:buFont typeface="Arial"/>
              <a:buChar char="•"/>
              <a:defRPr sz="1100"/>
            </a:lvl4pPr>
            <a:lvl5pPr marL="2057400" indent="-22860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Explanation</a:t>
            </a:r>
          </a:p>
          <a:p>
            <a:pPr lvl="1"/>
            <a:r>
              <a:rPr lang="en-US" dirty="0"/>
              <a:t>List</a:t>
            </a:r>
          </a:p>
        </p:txBody>
      </p:sp>
    </p:spTree>
    <p:extLst>
      <p:ext uri="{BB962C8B-B14F-4D97-AF65-F5344CB8AC3E}">
        <p14:creationId xmlns:p14="http://schemas.microsoft.com/office/powerpoint/2010/main" val="277766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" t="43771" r="179" b="46175"/>
          <a:stretch/>
        </p:blipFill>
        <p:spPr>
          <a:xfrm>
            <a:off x="-16378" y="3530"/>
            <a:ext cx="9160378" cy="540000"/>
          </a:xfrm>
          <a:prstGeom prst="rect">
            <a:avLst/>
          </a:prstGeom>
        </p:spPr>
      </p:pic>
      <p:pic>
        <p:nvPicPr>
          <p:cNvPr id="7" name="Imag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87"/>
            <a:ext cx="9144002" cy="5148073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068533" y="5817342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cxnSp>
        <p:nvCxnSpPr>
          <p:cNvPr id="9" name="Connecteur droit 12"/>
          <p:cNvCxnSpPr/>
          <p:nvPr userDrawn="1"/>
        </p:nvCxnSpPr>
        <p:spPr>
          <a:xfrm>
            <a:off x="6972418" y="2185737"/>
            <a:ext cx="0" cy="1276684"/>
          </a:xfrm>
          <a:prstGeom prst="line">
            <a:avLst/>
          </a:prstGeom>
          <a:ln w="12700" cmpd="sng">
            <a:solidFill>
              <a:srgbClr val="16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12" name="Graphique 2"/>
          <p:cNvGraphicFramePr/>
          <p:nvPr userDrawn="1">
            <p:extLst>
              <p:ext uri="{D42A27DB-BD31-4B8C-83A1-F6EECF244321}">
                <p14:modId xmlns:p14="http://schemas.microsoft.com/office/powerpoint/2010/main" val="3659775590"/>
              </p:ext>
            </p:extLst>
          </p:nvPr>
        </p:nvGraphicFramePr>
        <p:xfrm>
          <a:off x="316358" y="1036150"/>
          <a:ext cx="6524305" cy="355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7078579" y="2185737"/>
            <a:ext cx="1608221" cy="2408885"/>
          </a:xfrm>
        </p:spPr>
        <p:txBody>
          <a:bodyPr>
            <a:normAutofit/>
          </a:bodyPr>
          <a:lstStyle>
            <a:lvl1pPr marL="285750" indent="-285750" algn="l">
              <a:lnSpc>
                <a:spcPct val="80000"/>
              </a:lnSpc>
              <a:buFont typeface="Wingdings" panose="05000000000000000000" pitchFamily="2" charset="2"/>
              <a:buChar char="§"/>
              <a:defRPr sz="1500" b="1" i="0">
                <a:solidFill>
                  <a:srgbClr val="000000"/>
                </a:solidFill>
                <a:latin typeface="Alegreya Sans"/>
                <a:cs typeface="Alegreya Sans"/>
              </a:defRPr>
            </a:lvl1pPr>
            <a:lvl2pPr marL="628650" indent="-171450" algn="l">
              <a:lnSpc>
                <a:spcPct val="80000"/>
              </a:lnSpc>
              <a:buFont typeface="Wingdings" panose="05000000000000000000" pitchFamily="2" charset="2"/>
              <a:buChar char="§"/>
              <a:defRPr sz="1100">
                <a:solidFill>
                  <a:srgbClr val="1600FF"/>
                </a:solidFill>
              </a:defRPr>
            </a:lvl2pPr>
            <a:lvl3pPr marL="1143000" indent="-228600">
              <a:buFont typeface="Arial"/>
              <a:buChar char="•"/>
              <a:defRPr sz="1500">
                <a:solidFill>
                  <a:srgbClr val="1600FF"/>
                </a:solidFill>
              </a:defRPr>
            </a:lvl3pPr>
            <a:lvl4pPr marL="1600200" indent="-228600">
              <a:buFont typeface="Arial"/>
              <a:buChar char="•"/>
              <a:defRPr sz="1100"/>
            </a:lvl4pPr>
            <a:lvl5pPr marL="2057400" indent="-22860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Explanation</a:t>
            </a:r>
          </a:p>
          <a:p>
            <a:pPr lvl="1"/>
            <a:r>
              <a:rPr lang="en-US" dirty="0"/>
              <a:t>List</a:t>
            </a:r>
          </a:p>
        </p:txBody>
      </p:sp>
    </p:spTree>
    <p:extLst>
      <p:ext uri="{BB962C8B-B14F-4D97-AF65-F5344CB8AC3E}">
        <p14:creationId xmlns:p14="http://schemas.microsoft.com/office/powerpoint/2010/main" val="297612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1600FF"/>
                </a:solidFill>
                <a:latin typeface="Alegreya Sans"/>
                <a:cs typeface="Alegreya Sans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99" r:id="rId2"/>
    <p:sldLayoutId id="2147493503" r:id="rId3"/>
    <p:sldLayoutId id="2147493486" r:id="rId4"/>
    <p:sldLayoutId id="2147493502" r:id="rId5"/>
    <p:sldLayoutId id="2147493512" r:id="rId6"/>
    <p:sldLayoutId id="2147493458" r:id="rId7"/>
    <p:sldLayoutId id="2147493478" r:id="rId8"/>
    <p:sldLayoutId id="2147493501" r:id="rId9"/>
    <p:sldLayoutId id="2147493459" r:id="rId10"/>
    <p:sldLayoutId id="2147493510" r:id="rId11"/>
    <p:sldLayoutId id="2147493504" r:id="rId12"/>
    <p:sldLayoutId id="2147493505" r:id="rId13"/>
    <p:sldLayoutId id="2147493506" r:id="rId14"/>
    <p:sldLayoutId id="2147493507" r:id="rId15"/>
    <p:sldLayoutId id="2147493508" r:id="rId16"/>
    <p:sldLayoutId id="214749351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 baseline="0">
          <a:solidFill>
            <a:schemeClr val="tx1"/>
          </a:solidFill>
          <a:latin typeface="Alegreya Sans"/>
          <a:ea typeface="+mj-ea"/>
          <a:cs typeface="Alegreya Sans"/>
        </a:defRPr>
      </a:lvl1pPr>
    </p:titleStyle>
    <p:bodyStyle>
      <a:lvl1pPr marL="2857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Alegreya Sans Medium"/>
          <a:ea typeface="+mn-ea"/>
          <a:cs typeface="Alegreya Sans Medium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500" b="0" i="0" kern="1200">
          <a:solidFill>
            <a:schemeClr val="tx2"/>
          </a:solidFill>
          <a:latin typeface="Alegreya Sans"/>
          <a:ea typeface="+mn-ea"/>
          <a:cs typeface="Alegreya San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000" b="0" i="0" kern="1200">
          <a:solidFill>
            <a:schemeClr val="tx1"/>
          </a:solidFill>
          <a:latin typeface="Alegreya Sans"/>
          <a:ea typeface="+mn-ea"/>
          <a:cs typeface="Alegreya San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900" b="0" i="0" kern="1200">
          <a:solidFill>
            <a:schemeClr val="tx2"/>
          </a:solidFill>
          <a:latin typeface="Alegreya Sans"/>
          <a:ea typeface="+mn-ea"/>
          <a:cs typeface="Alegreya San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900" b="0" i="0" kern="1200">
          <a:solidFill>
            <a:schemeClr val="tx1"/>
          </a:solidFill>
          <a:latin typeface="Alegreya Sans"/>
          <a:ea typeface="+mn-ea"/>
          <a:cs typeface="Alegrey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985B-FB48-49C9-A695-7D5D4491F0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State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Industry</a:t>
            </a:r>
            <a:r>
              <a:rPr lang="nl-BE" dirty="0"/>
              <a:t> 2017-2018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34860-C8B0-4062-BD19-CB7209ECDC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err="1">
                <a:solidFill>
                  <a:schemeClr val="tx2"/>
                </a:solidFill>
              </a:rPr>
              <a:t>Alles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doen</a:t>
            </a:r>
            <a:r>
              <a:rPr lang="fr-FR" dirty="0">
                <a:solidFill>
                  <a:schemeClr val="tx2"/>
                </a:solidFill>
              </a:rPr>
              <a:t> om de </a:t>
            </a:r>
            <a:r>
              <a:rPr lang="fr-FR" dirty="0" err="1">
                <a:solidFill>
                  <a:schemeClr val="tx2"/>
                </a:solidFill>
              </a:rPr>
              <a:t>herwonnen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groei</a:t>
            </a:r>
            <a:r>
              <a:rPr lang="fr-FR" dirty="0">
                <a:solidFill>
                  <a:schemeClr val="tx2"/>
                </a:solidFill>
              </a:rPr>
              <a:t> te </a:t>
            </a:r>
            <a:r>
              <a:rPr lang="fr-FR" dirty="0" err="1">
                <a:solidFill>
                  <a:schemeClr val="tx2"/>
                </a:solidFill>
              </a:rPr>
              <a:t>ondersteunen</a:t>
            </a:r>
            <a:r>
              <a:rPr lang="fr-FR" dirty="0">
                <a:solidFill>
                  <a:schemeClr val="tx2"/>
                </a:solidFill>
              </a:rPr>
              <a:t> </a:t>
            </a:r>
            <a:endParaRPr lang="fr-FR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98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037341760"/>
              </p:ext>
            </p:extLst>
          </p:nvPr>
        </p:nvGraphicFramePr>
        <p:xfrm>
          <a:off x="654204" y="1376953"/>
          <a:ext cx="7588097" cy="305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20000"/>
            <a:ext cx="6874476" cy="446908"/>
          </a:xfrm>
        </p:spPr>
        <p:txBody>
          <a:bodyPr/>
          <a:lstStyle/>
          <a:p>
            <a:r>
              <a:rPr lang="fr-BE" sz="2800" dirty="0" err="1"/>
              <a:t>Investeringen</a:t>
            </a:r>
            <a:r>
              <a:rPr lang="fr-BE" sz="2800" dirty="0"/>
              <a:t> in de </a:t>
            </a:r>
            <a:r>
              <a:rPr lang="fr-BE" sz="2800" dirty="0" err="1"/>
              <a:t>technologische</a:t>
            </a:r>
            <a:r>
              <a:rPr lang="fr-BE" sz="2800" dirty="0"/>
              <a:t> industrie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35947" y="4637305"/>
            <a:ext cx="3461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000" dirty="0" err="1">
                <a:latin typeface="Alegreya Sans" pitchFamily="50" charset="0"/>
              </a:rPr>
              <a:t>Materiële</a:t>
            </a:r>
            <a:r>
              <a:rPr lang="fr-BE" sz="1000" dirty="0">
                <a:latin typeface="Alegreya Sans" pitchFamily="50" charset="0"/>
              </a:rPr>
              <a:t> en </a:t>
            </a:r>
            <a:r>
              <a:rPr lang="fr-BE" sz="1000" dirty="0" err="1">
                <a:latin typeface="Alegreya Sans" pitchFamily="50" charset="0"/>
              </a:rPr>
              <a:t>immateriële</a:t>
            </a:r>
            <a:r>
              <a:rPr lang="fr-BE" sz="1000" dirty="0">
                <a:latin typeface="Alegreya Sans" pitchFamily="50" charset="0"/>
              </a:rPr>
              <a:t> </a:t>
            </a:r>
            <a:r>
              <a:rPr lang="fr-BE" sz="1000" dirty="0" err="1">
                <a:latin typeface="Alegreya Sans" pitchFamily="50" charset="0"/>
              </a:rPr>
              <a:t>investeringen</a:t>
            </a:r>
            <a:r>
              <a:rPr lang="fr-BE" sz="1000" dirty="0">
                <a:latin typeface="Alegreya Sans" pitchFamily="50" charset="0"/>
              </a:rPr>
              <a:t> </a:t>
            </a:r>
            <a:r>
              <a:rPr lang="fr-BE" sz="1000" dirty="0" err="1">
                <a:latin typeface="Alegreya Sans" pitchFamily="50" charset="0"/>
              </a:rPr>
              <a:t>excl</a:t>
            </a:r>
            <a:r>
              <a:rPr lang="fr-BE" sz="1000" dirty="0">
                <a:latin typeface="Alegreya Sans" pitchFamily="50" charset="0"/>
              </a:rPr>
              <a:t>. R&amp;D</a:t>
            </a:r>
            <a:endParaRPr lang="fr-FR" sz="1000" b="1" dirty="0">
              <a:latin typeface="Alegreya Sans" pitchFamily="50" charset="0"/>
            </a:endParaRPr>
          </a:p>
          <a:p>
            <a:r>
              <a:rPr lang="nl-BE" sz="1000" dirty="0">
                <a:latin typeface="Alegreya Sans" pitchFamily="50" charset="0"/>
              </a:rPr>
              <a:t>Bron: BTW; 2017 enquête NBB-Agoria ; 2018 Agoria</a:t>
            </a:r>
            <a:endParaRPr lang="en-US" sz="1000" dirty="0">
              <a:latin typeface="Alegrey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69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7662" y="587202"/>
            <a:ext cx="8421335" cy="595125"/>
          </a:xfrm>
        </p:spPr>
        <p:txBody>
          <a:bodyPr/>
          <a:lstStyle/>
          <a:p>
            <a:r>
              <a:rPr lang="nl-BE" sz="2800" dirty="0"/>
              <a:t>Investeringen in de technologische industrie</a:t>
            </a:r>
            <a:endParaRPr lang="en-US" sz="2800" dirty="0"/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509750156"/>
              </p:ext>
            </p:extLst>
          </p:nvPr>
        </p:nvGraphicFramePr>
        <p:xfrm>
          <a:off x="492835" y="1458534"/>
          <a:ext cx="7699594" cy="289560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4675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0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72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400" b="0" i="0" u="none" strike="noStrike" noProof="0" dirty="0">
                        <a:solidFill>
                          <a:schemeClr val="accent2"/>
                        </a:solidFill>
                        <a:effectLst/>
                        <a:latin typeface="Alegreya Sans" panose="00000500000000000000" pitchFamily="50" charset="0"/>
                      </a:endParaRPr>
                    </a:p>
                  </a:txBody>
                  <a:tcPr marL="38471" marR="0" marT="0" marB="0" anchor="ctr" anchorCtr="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400" b="0" i="0" u="none" strike="noStrike" noProof="0" dirty="0">
                        <a:solidFill>
                          <a:schemeClr val="accent2"/>
                        </a:solidFill>
                        <a:effectLst/>
                        <a:latin typeface="Alegreya Sans" panose="00000500000000000000" pitchFamily="50" charset="0"/>
                      </a:endParaRPr>
                    </a:p>
                  </a:txBody>
                  <a:tcPr marL="38471" marR="0" marT="0" marB="0" anchor="ctr" anchorCtr="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1800" b="1" i="0" u="sng" strike="noStrike" noProof="0" dirty="0">
                          <a:solidFill>
                            <a:schemeClr val="bg1"/>
                          </a:solidFill>
                          <a:effectLst/>
                          <a:latin typeface="Alegreya Sans" panose="00000500000000000000" pitchFamily="50" charset="0"/>
                        </a:rPr>
                        <a:t>2017</a:t>
                      </a:r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legreya Sans" panose="00000500000000000000" pitchFamily="50" charset="0"/>
                        </a:rPr>
                        <a:t>2016</a:t>
                      </a:r>
                      <a:endParaRPr lang="nl-BE" sz="1800" b="1" i="0" u="none" strike="noStrike" noProof="0" dirty="0">
                        <a:solidFill>
                          <a:schemeClr val="bg1"/>
                        </a:solidFill>
                        <a:effectLst/>
                        <a:latin typeface="Alegreya Sans" panose="00000500000000000000" pitchFamily="50" charset="0"/>
                      </a:endParaRPr>
                    </a:p>
                  </a:txBody>
                  <a:tcPr marL="38471" marR="0" marT="0" marB="0" anchorCtr="1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nl-BE" sz="1600" noProof="0" dirty="0">
                          <a:effectLst/>
                        </a:rPr>
                        <a:t>Totaal</a:t>
                      </a:r>
                      <a:endParaRPr lang="nl-BE" sz="1600" b="1" noProof="0" dirty="0">
                        <a:solidFill>
                          <a:schemeClr val="bg1"/>
                        </a:solidFill>
                        <a:effectLst/>
                        <a:latin typeface="HelveticaNeueLT Std"/>
                        <a:ea typeface="Times New Roman"/>
                        <a:cs typeface="Times New Roman"/>
                      </a:endParaRPr>
                    </a:p>
                  </a:txBody>
                  <a:tcPr marL="62497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nl-BE" sz="1800" b="1" i="0" u="none" strike="noStrike" noProof="0" dirty="0">
                        <a:solidFill>
                          <a:schemeClr val="accent2"/>
                        </a:solidFill>
                        <a:effectLst/>
                        <a:latin typeface="Alegreya Sans" panose="00000500000000000000" pitchFamily="50" charset="0"/>
                      </a:endParaRPr>
                    </a:p>
                  </a:txBody>
                  <a:tcPr marL="38471" marR="0" marT="0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1800" b="1" u="none" strike="noStrike" noProof="0" dirty="0">
                          <a:effectLst/>
                          <a:latin typeface="Alegreya Sans" panose="00000500000000000000" pitchFamily="50" charset="0"/>
                        </a:rPr>
                        <a:t>8,5%</a:t>
                      </a:r>
                      <a:endParaRPr lang="nl-BE" sz="1800" b="1" i="0" u="none" strike="noStrike" noProof="0" dirty="0">
                        <a:solidFill>
                          <a:schemeClr val="accent2"/>
                        </a:solidFill>
                        <a:effectLst/>
                        <a:latin typeface="Alegreya Sans" panose="00000500000000000000" pitchFamily="50" charset="0"/>
                      </a:endParaRPr>
                    </a:p>
                  </a:txBody>
                  <a:tcPr marL="38471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577458554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nl-BE" sz="1600" b="0" u="none" strike="noStrike" kern="1200" noProof="0" dirty="0">
                        <a:effectLst/>
                        <a:latin typeface="Alegreya Sans" panose="00000500000000000000" pitchFamily="50" charset="0"/>
                      </a:endParaRPr>
                    </a:p>
                    <a:p>
                      <a:pPr marL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l-BE" sz="1600" b="0" u="none" strike="noStrike" kern="1200" noProof="0" dirty="0">
                          <a:effectLst/>
                          <a:latin typeface="Alegreya Sans" panose="00000500000000000000" pitchFamily="50" charset="0"/>
                        </a:rPr>
                        <a:t>Eerste verwerking, gieterijen en non-ferro</a:t>
                      </a:r>
                      <a:endParaRPr lang="nl-BE" sz="1600" b="0" i="0" u="none" strike="noStrike" kern="1200" noProof="0" dirty="0">
                        <a:solidFill>
                          <a:schemeClr val="accent2"/>
                        </a:solidFill>
                        <a:effectLst/>
                        <a:latin typeface="Alegreya Sans" pitchFamily="50" charset="0"/>
                        <a:ea typeface="+mn-ea"/>
                        <a:cs typeface="+mn-cs"/>
                      </a:endParaRPr>
                    </a:p>
                  </a:txBody>
                  <a:tcPr marL="252000" marR="4472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l-BE" sz="18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Alegreya Sans" panose="00000500000000000000" pitchFamily="50" charset="0"/>
                      </a:endParaRPr>
                    </a:p>
                  </a:txBody>
                  <a:tcPr marL="10179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1800" u="none" strike="noStrike" noProof="0" dirty="0">
                          <a:effectLst/>
                          <a:latin typeface="Alegreya Sans" panose="00000500000000000000" pitchFamily="50" charset="0"/>
                        </a:rPr>
                        <a:t>5%</a:t>
                      </a:r>
                      <a:endParaRPr lang="nl-BE" sz="1800" b="0" i="0" u="none" strike="noStrike" noProof="0" dirty="0">
                        <a:solidFill>
                          <a:schemeClr val="accent2"/>
                        </a:solidFill>
                        <a:effectLst/>
                        <a:latin typeface="Alegreya Sans" panose="00000500000000000000" pitchFamily="50" charset="0"/>
                      </a:endParaRPr>
                    </a:p>
                  </a:txBody>
                  <a:tcPr marL="38471" marR="0" marT="0" marB="0" anchor="b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l-BE" sz="1600" b="0" u="none" strike="noStrike" kern="1200" noProof="0" dirty="0">
                          <a:effectLst/>
                          <a:latin typeface="Alegreya Sans" panose="00000500000000000000" pitchFamily="50" charset="0"/>
                        </a:rPr>
                        <a:t>Metaalproducten</a:t>
                      </a:r>
                      <a:endParaRPr lang="nl-BE" sz="1600" b="0" i="0" u="none" strike="noStrike" kern="1200" noProof="0" dirty="0">
                        <a:solidFill>
                          <a:schemeClr val="accent2"/>
                        </a:solidFill>
                        <a:effectLst/>
                        <a:latin typeface="Alegreya Sans" pitchFamily="50" charset="0"/>
                        <a:ea typeface="+mn-ea"/>
                        <a:cs typeface="+mn-cs"/>
                      </a:endParaRPr>
                    </a:p>
                  </a:txBody>
                  <a:tcPr marL="252000" marR="4472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l-BE" sz="18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Alegreya Sans" panose="00000500000000000000" pitchFamily="50" charset="0"/>
                      </a:endParaRPr>
                    </a:p>
                  </a:txBody>
                  <a:tcPr marL="10179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1800" u="none" strike="noStrike" noProof="0" dirty="0">
                          <a:effectLst/>
                          <a:latin typeface="Alegreya Sans" panose="00000500000000000000" pitchFamily="50" charset="0"/>
                        </a:rPr>
                        <a:t>3%</a:t>
                      </a:r>
                      <a:endParaRPr lang="nl-BE" sz="1800" b="0" i="0" u="none" strike="noStrike" noProof="0" dirty="0">
                        <a:solidFill>
                          <a:schemeClr val="accent2"/>
                        </a:solidFill>
                        <a:effectLst/>
                        <a:latin typeface="Alegreya Sans" panose="00000500000000000000" pitchFamily="50" charset="0"/>
                      </a:endParaRPr>
                    </a:p>
                  </a:txBody>
                  <a:tcPr marL="38471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85725" lvl="0" indent="-85725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dirty="0" err="1">
                          <a:latin typeface="Alegreya Sans" panose="00000500000000000000" pitchFamily="50" charset="0"/>
                        </a:rPr>
                        <a:t>Technische</a:t>
                      </a:r>
                      <a:r>
                        <a:rPr lang="en-US" sz="1600" b="0" dirty="0">
                          <a:latin typeface="Alegreya Sans" panose="00000500000000000000" pitchFamily="50" charset="0"/>
                        </a:rPr>
                        <a:t> </a:t>
                      </a:r>
                      <a:r>
                        <a:rPr lang="en-US" sz="1600" b="0" dirty="0" err="1">
                          <a:latin typeface="Alegreya Sans" panose="00000500000000000000" pitchFamily="50" charset="0"/>
                        </a:rPr>
                        <a:t>en</a:t>
                      </a:r>
                      <a:r>
                        <a:rPr lang="en-US" sz="1600" b="0" dirty="0">
                          <a:latin typeface="Alegreya Sans" panose="00000500000000000000" pitchFamily="50" charset="0"/>
                        </a:rPr>
                        <a:t> </a:t>
                      </a:r>
                      <a:r>
                        <a:rPr lang="en-US" sz="1600" b="0" dirty="0" err="1">
                          <a:latin typeface="Alegreya Sans" panose="00000500000000000000" pitchFamily="50" charset="0"/>
                        </a:rPr>
                        <a:t>elektrotechnische</a:t>
                      </a:r>
                      <a:r>
                        <a:rPr lang="en-US" sz="1600" b="0" dirty="0">
                          <a:latin typeface="Alegreya Sans" panose="00000500000000000000" pitchFamily="50" charset="0"/>
                        </a:rPr>
                        <a:t> </a:t>
                      </a:r>
                      <a:r>
                        <a:rPr lang="en-US" sz="1600" b="0" dirty="0" err="1">
                          <a:latin typeface="Alegreya Sans" panose="00000500000000000000" pitchFamily="50" charset="0"/>
                        </a:rPr>
                        <a:t>apparatuur</a:t>
                      </a:r>
                      <a:endParaRPr lang="nl-BE" sz="1600" b="0" i="0" u="none" strike="noStrike" kern="1200" noProof="0" dirty="0">
                        <a:solidFill>
                          <a:schemeClr val="accent2"/>
                        </a:solidFill>
                        <a:effectLst/>
                        <a:latin typeface="Alegreya Sans" pitchFamily="50" charset="0"/>
                        <a:ea typeface="+mn-ea"/>
                        <a:cs typeface="+mn-cs"/>
                      </a:endParaRPr>
                    </a:p>
                  </a:txBody>
                  <a:tcPr marL="252000" marR="4472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l-BE" sz="18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Alegreya Sans" panose="00000500000000000000" pitchFamily="50" charset="0"/>
                      </a:endParaRPr>
                    </a:p>
                  </a:txBody>
                  <a:tcPr marL="10179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1800" u="none" strike="noStrike" noProof="0" dirty="0">
                          <a:effectLst/>
                          <a:latin typeface="Alegreya Sans" panose="00000500000000000000" pitchFamily="50" charset="0"/>
                        </a:rPr>
                        <a:t>4%</a:t>
                      </a:r>
                      <a:endParaRPr lang="nl-BE" sz="1800" b="0" i="0" u="none" strike="noStrike" noProof="0" dirty="0">
                        <a:solidFill>
                          <a:schemeClr val="accent2"/>
                        </a:solidFill>
                        <a:effectLst/>
                        <a:latin typeface="Alegreya Sans" panose="00000500000000000000" pitchFamily="50" charset="0"/>
                      </a:endParaRPr>
                    </a:p>
                  </a:txBody>
                  <a:tcPr marL="38471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lvl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l-BE" sz="1600" b="0" u="none" strike="noStrike" kern="1200" baseline="0" noProof="0" dirty="0">
                          <a:effectLst/>
                          <a:latin typeface="Alegreya Sans" panose="00000500000000000000" pitchFamily="50" charset="0"/>
                        </a:rPr>
                        <a:t>Machinebouw</a:t>
                      </a:r>
                      <a:endParaRPr lang="nl-BE" sz="1600" b="0" i="0" u="none" strike="noStrike" kern="1200" noProof="0" dirty="0">
                        <a:solidFill>
                          <a:schemeClr val="accent2"/>
                        </a:solidFill>
                        <a:effectLst/>
                        <a:latin typeface="Alegreya Sans" pitchFamily="50" charset="0"/>
                        <a:ea typeface="+mn-ea"/>
                        <a:cs typeface="+mn-cs"/>
                      </a:endParaRPr>
                    </a:p>
                  </a:txBody>
                  <a:tcPr marL="252000" marR="4472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l-BE" sz="18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Alegreya Sans" panose="00000500000000000000" pitchFamily="50" charset="0"/>
                      </a:endParaRPr>
                    </a:p>
                  </a:txBody>
                  <a:tcPr marL="10179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1800" u="none" strike="noStrike" noProof="0" dirty="0">
                          <a:effectLst/>
                          <a:latin typeface="Alegreya Sans" panose="00000500000000000000" pitchFamily="50" charset="0"/>
                        </a:rPr>
                        <a:t>2%</a:t>
                      </a:r>
                      <a:endParaRPr lang="nl-BE" sz="1800" b="0" i="0" u="none" strike="noStrike" noProof="0" dirty="0">
                        <a:solidFill>
                          <a:schemeClr val="accent2"/>
                        </a:solidFill>
                        <a:effectLst/>
                        <a:latin typeface="Alegreya Sans" panose="00000500000000000000" pitchFamily="50" charset="0"/>
                      </a:endParaRPr>
                    </a:p>
                  </a:txBody>
                  <a:tcPr marL="38471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554">
                <a:tc>
                  <a:txBody>
                    <a:bodyPr/>
                    <a:lstStyle/>
                    <a:p>
                      <a:pPr marL="0" lvl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l-BE" sz="1600" b="0" u="none" strike="noStrike" kern="1200" noProof="0" dirty="0">
                          <a:effectLst/>
                          <a:latin typeface="Alegreya Sans" panose="00000500000000000000" pitchFamily="50" charset="0"/>
                        </a:rPr>
                        <a:t>Automobiel en overige transportmiddelen</a:t>
                      </a:r>
                      <a:endParaRPr lang="nl-BE" sz="1600" b="0" i="0" u="none" strike="noStrike" kern="1200" noProof="0" dirty="0">
                        <a:solidFill>
                          <a:schemeClr val="accent2"/>
                        </a:solidFill>
                        <a:effectLst/>
                        <a:latin typeface="Alegreya Sans" pitchFamily="50" charset="0"/>
                        <a:ea typeface="+mn-ea"/>
                        <a:cs typeface="+mn-cs"/>
                      </a:endParaRPr>
                    </a:p>
                  </a:txBody>
                  <a:tcPr marL="252000" marR="4472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l-BE" sz="18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Alegreya Sans" panose="00000500000000000000" pitchFamily="50" charset="0"/>
                      </a:endParaRPr>
                    </a:p>
                  </a:txBody>
                  <a:tcPr marL="10179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1800" u="none" strike="noStrike" noProof="0" dirty="0">
                          <a:effectLst/>
                          <a:latin typeface="Alegreya Sans" panose="00000500000000000000" pitchFamily="50" charset="0"/>
                        </a:rPr>
                        <a:t>45%</a:t>
                      </a:r>
                      <a:endParaRPr lang="nl-BE" sz="1800" b="0" i="0" u="none" strike="noStrike" noProof="0" dirty="0">
                        <a:solidFill>
                          <a:schemeClr val="accent2"/>
                        </a:solidFill>
                        <a:effectLst/>
                        <a:latin typeface="Alegreya Sans" panose="00000500000000000000" pitchFamily="50" charset="0"/>
                      </a:endParaRPr>
                    </a:p>
                  </a:txBody>
                  <a:tcPr marL="38471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lvl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l-BE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legreya Sans" pitchFamily="50" charset="0"/>
                          <a:ea typeface="+mn-ea"/>
                          <a:cs typeface="+mn-cs"/>
                        </a:rPr>
                        <a:t>ICT-diensten</a:t>
                      </a:r>
                    </a:p>
                    <a:p>
                      <a:pPr marL="0" lvl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nl-BE" sz="16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legreya Sans" pitchFamily="50" charset="0"/>
                        <a:ea typeface="+mn-ea"/>
                        <a:cs typeface="+mn-cs"/>
                      </a:endParaRPr>
                    </a:p>
                  </a:txBody>
                  <a:tcPr marL="252000" marR="4472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l-BE" sz="18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Alegreya Sans" panose="00000500000000000000" pitchFamily="50" charset="0"/>
                      </a:endParaRPr>
                    </a:p>
                  </a:txBody>
                  <a:tcPr marL="10179" marR="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BE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legreya Sans" panose="00000500000000000000" pitchFamily="50" charset="0"/>
                        </a:rPr>
                        <a:t>5%</a:t>
                      </a:r>
                      <a:endParaRPr lang="nl-BE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Alegreya Sans" panose="00000500000000000000" pitchFamily="50" charset="0"/>
                      </a:endParaRPr>
                    </a:p>
                  </a:txBody>
                  <a:tcPr marL="38471" marR="0" marT="0" marB="0" anchorCtr="1"/>
                </a:tc>
                <a:extLst>
                  <a:ext uri="{0D108BD9-81ED-4DB2-BD59-A6C34878D82A}">
                    <a16:rowId xmlns:a16="http://schemas.microsoft.com/office/drawing/2014/main" val="17379101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7DC69E5-DEB1-45B8-A6AF-25391FC0B381}"/>
              </a:ext>
            </a:extLst>
          </p:cNvPr>
          <p:cNvSpPr/>
          <p:nvPr/>
        </p:nvSpPr>
        <p:spPr>
          <a:xfrm>
            <a:off x="377662" y="4621775"/>
            <a:ext cx="3461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000" dirty="0" err="1">
                <a:latin typeface="Alegreya Sans" pitchFamily="50" charset="0"/>
              </a:rPr>
              <a:t>Materiële</a:t>
            </a:r>
            <a:r>
              <a:rPr lang="fr-BE" sz="1000" dirty="0">
                <a:latin typeface="Alegreya Sans" pitchFamily="50" charset="0"/>
              </a:rPr>
              <a:t> en </a:t>
            </a:r>
            <a:r>
              <a:rPr lang="fr-BE" sz="1000" dirty="0" err="1">
                <a:latin typeface="Alegreya Sans" pitchFamily="50" charset="0"/>
              </a:rPr>
              <a:t>immateriële</a:t>
            </a:r>
            <a:r>
              <a:rPr lang="fr-BE" sz="1000" dirty="0">
                <a:latin typeface="Alegreya Sans" pitchFamily="50" charset="0"/>
              </a:rPr>
              <a:t> </a:t>
            </a:r>
            <a:r>
              <a:rPr lang="fr-BE" sz="1000" dirty="0" err="1">
                <a:latin typeface="Alegreya Sans" pitchFamily="50" charset="0"/>
              </a:rPr>
              <a:t>investeringen</a:t>
            </a:r>
            <a:r>
              <a:rPr lang="fr-BE" sz="1000" dirty="0">
                <a:latin typeface="Alegreya Sans" pitchFamily="50" charset="0"/>
              </a:rPr>
              <a:t> </a:t>
            </a:r>
            <a:r>
              <a:rPr lang="fr-BE" sz="1000" dirty="0" err="1">
                <a:latin typeface="Alegreya Sans" pitchFamily="50" charset="0"/>
              </a:rPr>
              <a:t>excl</a:t>
            </a:r>
            <a:r>
              <a:rPr lang="fr-BE" sz="1000" dirty="0">
                <a:latin typeface="Alegreya Sans" pitchFamily="50" charset="0"/>
              </a:rPr>
              <a:t>. R&amp;D</a:t>
            </a:r>
            <a:endParaRPr lang="fr-FR" sz="1000" b="1" dirty="0">
              <a:latin typeface="Alegreya Sans" pitchFamily="50" charset="0"/>
            </a:endParaRPr>
          </a:p>
          <a:p>
            <a:r>
              <a:rPr lang="nl-BE" sz="1000" dirty="0">
                <a:latin typeface="Alegreya Sans" pitchFamily="50" charset="0"/>
              </a:rPr>
              <a:t>Bron: BTW; 2017 enquête NBB-</a:t>
            </a:r>
            <a:r>
              <a:rPr lang="nl-BE" sz="1000" dirty="0" err="1">
                <a:latin typeface="Alegreya Sans" pitchFamily="50" charset="0"/>
              </a:rPr>
              <a:t>Agoria</a:t>
            </a:r>
            <a:r>
              <a:rPr lang="nl-BE" sz="1000" dirty="0">
                <a:latin typeface="Alegreya Sans" pitchFamily="50" charset="0"/>
              </a:rPr>
              <a:t> ; 2018 </a:t>
            </a:r>
            <a:r>
              <a:rPr lang="nl-BE" sz="1000" dirty="0" err="1">
                <a:latin typeface="Alegreya Sans" pitchFamily="50" charset="0"/>
              </a:rPr>
              <a:t>Agoria</a:t>
            </a:r>
            <a:endParaRPr lang="en-US" sz="1000" dirty="0">
              <a:latin typeface="Alegrey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44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985B-FB48-49C9-A695-7D5D4491F0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State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Industry</a:t>
            </a:r>
            <a:r>
              <a:rPr lang="nl-BE" dirty="0"/>
              <a:t> 2017-2018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34860-C8B0-4062-BD19-CB7209ECD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587" y="2197491"/>
            <a:ext cx="7482434" cy="2016700"/>
          </a:xfrm>
        </p:spPr>
        <p:txBody>
          <a:bodyPr>
            <a:normAutofit/>
          </a:bodyPr>
          <a:lstStyle/>
          <a:p>
            <a:r>
              <a:rPr lang="nl-BE" dirty="0" err="1">
                <a:solidFill>
                  <a:schemeClr val="tx2"/>
                </a:solidFill>
              </a:rPr>
              <a:t>Taxshift</a:t>
            </a:r>
            <a:r>
              <a:rPr lang="nl-BE" dirty="0">
                <a:solidFill>
                  <a:schemeClr val="tx2"/>
                </a:solidFill>
              </a:rPr>
              <a:t> en indexsprong doen tewerkstelling opveren</a:t>
            </a:r>
          </a:p>
          <a:p>
            <a:endParaRPr lang="nl-B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0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0850309"/>
              </p:ext>
            </p:extLst>
          </p:nvPr>
        </p:nvGraphicFramePr>
        <p:xfrm>
          <a:off x="246185" y="1471961"/>
          <a:ext cx="6414810" cy="292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6185" y="651238"/>
            <a:ext cx="8387606" cy="579685"/>
          </a:xfrm>
        </p:spPr>
        <p:txBody>
          <a:bodyPr/>
          <a:lstStyle/>
          <a:p>
            <a:r>
              <a:rPr lang="fr-BE" sz="2400" dirty="0" err="1">
                <a:solidFill>
                  <a:schemeClr val="tx1"/>
                </a:solidFill>
              </a:rPr>
              <a:t>Werkgelegenheid</a:t>
            </a:r>
            <a:r>
              <a:rPr lang="fr-BE" sz="2400" dirty="0">
                <a:solidFill>
                  <a:schemeClr val="tx1"/>
                </a:solidFill>
              </a:rPr>
              <a:t> : </a:t>
            </a:r>
            <a:r>
              <a:rPr lang="fr-BE" sz="2400" dirty="0" err="1">
                <a:solidFill>
                  <a:schemeClr val="tx1"/>
                </a:solidFill>
              </a:rPr>
              <a:t>netto</a:t>
            </a:r>
            <a:r>
              <a:rPr lang="fr-BE" sz="2400" dirty="0">
                <a:solidFill>
                  <a:schemeClr val="tx1"/>
                </a:solidFill>
              </a:rPr>
              <a:t> </a:t>
            </a:r>
            <a:r>
              <a:rPr lang="fr-BE" sz="2400" dirty="0" err="1">
                <a:solidFill>
                  <a:schemeClr val="tx1"/>
                </a:solidFill>
              </a:rPr>
              <a:t>bijna</a:t>
            </a:r>
            <a:r>
              <a:rPr lang="fr-BE" sz="2400" dirty="0">
                <a:solidFill>
                  <a:schemeClr val="tx1"/>
                </a:solidFill>
              </a:rPr>
              <a:t> 10.000 extra jobs </a:t>
            </a:r>
            <a:r>
              <a:rPr lang="fr-BE" sz="2400" dirty="0" err="1">
                <a:solidFill>
                  <a:schemeClr val="tx1"/>
                </a:solidFill>
              </a:rPr>
              <a:t>tussen</a:t>
            </a:r>
            <a:r>
              <a:rPr lang="fr-BE" sz="2400" dirty="0">
                <a:solidFill>
                  <a:schemeClr val="tx1"/>
                </a:solidFill>
              </a:rPr>
              <a:t> 2016 en 2018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>
          <a:xfrm>
            <a:off x="7002967" y="1471961"/>
            <a:ext cx="1838982" cy="3099715"/>
          </a:xfrm>
        </p:spPr>
        <p:txBody>
          <a:bodyPr>
            <a:noAutofit/>
          </a:bodyPr>
          <a:lstStyle/>
          <a:p>
            <a:pPr marL="88900" indent="-88900">
              <a:lnSpc>
                <a:spcPct val="75000"/>
              </a:lnSpc>
            </a:pPr>
            <a:r>
              <a:rPr lang="fr-BE" sz="1100" b="0" dirty="0"/>
              <a:t> 1ste </a:t>
            </a:r>
            <a:r>
              <a:rPr lang="fr-BE" sz="1100" b="0" dirty="0" err="1"/>
              <a:t>kwartaal</a:t>
            </a:r>
            <a:r>
              <a:rPr lang="fr-BE" sz="1100" b="0" dirty="0"/>
              <a:t> 2017: +2.500 jobs, </a:t>
            </a:r>
            <a:r>
              <a:rPr lang="fr-BE" sz="1100" b="0" dirty="0" err="1"/>
              <a:t>voornamelijk</a:t>
            </a:r>
            <a:r>
              <a:rPr lang="fr-BE" sz="1100" b="0" dirty="0"/>
              <a:t> in ICT-</a:t>
            </a:r>
            <a:r>
              <a:rPr lang="fr-BE" sz="1100" b="0" dirty="0" err="1"/>
              <a:t>diensten</a:t>
            </a:r>
            <a:endParaRPr lang="fr-BE" sz="1100" b="0" dirty="0"/>
          </a:p>
          <a:p>
            <a:pPr marL="0" indent="0">
              <a:lnSpc>
                <a:spcPct val="75000"/>
              </a:lnSpc>
              <a:buNone/>
            </a:pPr>
            <a:endParaRPr lang="fr-BE" sz="1100" b="0" dirty="0"/>
          </a:p>
          <a:p>
            <a:pPr marL="88900" indent="-88900">
              <a:lnSpc>
                <a:spcPct val="75000"/>
              </a:lnSpc>
            </a:pPr>
            <a:r>
              <a:rPr lang="fr-BE" sz="1100" b="0" dirty="0" err="1"/>
              <a:t>Rest</a:t>
            </a:r>
            <a:r>
              <a:rPr lang="fr-BE" sz="1100" b="0" dirty="0"/>
              <a:t> van 2017: </a:t>
            </a:r>
            <a:r>
              <a:rPr lang="fr-BE" sz="1100" b="0" dirty="0" err="1"/>
              <a:t>netto</a:t>
            </a:r>
            <a:r>
              <a:rPr lang="fr-BE" sz="1100" b="0" dirty="0"/>
              <a:t> </a:t>
            </a:r>
            <a:r>
              <a:rPr lang="fr-BE" sz="1100" b="0" dirty="0" err="1"/>
              <a:t>creatie</a:t>
            </a:r>
            <a:r>
              <a:rPr lang="fr-BE" sz="1100" b="0" dirty="0"/>
              <a:t> van 1000 jobs per </a:t>
            </a:r>
            <a:r>
              <a:rPr lang="fr-BE" sz="1100" b="0" dirty="0" err="1"/>
              <a:t>kwartaal</a:t>
            </a:r>
            <a:endParaRPr lang="fr-BE" sz="1100" b="0" dirty="0"/>
          </a:p>
          <a:p>
            <a:pPr marL="0" indent="0">
              <a:lnSpc>
                <a:spcPct val="75000"/>
              </a:lnSpc>
              <a:buNone/>
            </a:pPr>
            <a:endParaRPr lang="fr-BE" sz="1100" b="0" dirty="0"/>
          </a:p>
          <a:p>
            <a:pPr marL="88900" indent="-88900">
              <a:lnSpc>
                <a:spcPct val="75000"/>
              </a:lnSpc>
            </a:pPr>
            <a:r>
              <a:rPr lang="fr-BE" sz="1100" b="0" dirty="0"/>
              <a:t> Caterpillar indirecte impact: 3.200 </a:t>
            </a:r>
            <a:r>
              <a:rPr lang="fr-BE" sz="1100" b="0" dirty="0" err="1"/>
              <a:t>afvloeiingen</a:t>
            </a:r>
            <a:endParaRPr lang="fr-BE" sz="1100" b="0" dirty="0"/>
          </a:p>
          <a:p>
            <a:pPr marL="0" indent="0">
              <a:lnSpc>
                <a:spcPct val="75000"/>
              </a:lnSpc>
              <a:buNone/>
            </a:pPr>
            <a:endParaRPr lang="fr-BE" sz="1100" b="0" dirty="0"/>
          </a:p>
          <a:p>
            <a:pPr marL="88900" indent="-88900">
              <a:lnSpc>
                <a:spcPct val="75000"/>
              </a:lnSpc>
            </a:pPr>
            <a:r>
              <a:rPr lang="fr-BE" sz="1100" b="0" dirty="0"/>
              <a:t> </a:t>
            </a:r>
            <a:r>
              <a:rPr lang="fr-BE" sz="1100" b="0" dirty="0" err="1"/>
              <a:t>Eind</a:t>
            </a:r>
            <a:r>
              <a:rPr lang="fr-BE" sz="1100" b="0" dirty="0"/>
              <a:t> 2017: 2.300 jobs </a:t>
            </a:r>
            <a:r>
              <a:rPr lang="fr-BE" sz="1100" b="0" dirty="0" err="1"/>
              <a:t>meer</a:t>
            </a:r>
            <a:r>
              <a:rPr lang="fr-BE" sz="1100" b="0" dirty="0"/>
              <a:t> dan </a:t>
            </a:r>
            <a:r>
              <a:rPr lang="fr-BE" sz="1100" b="0" dirty="0" err="1"/>
              <a:t>eind</a:t>
            </a:r>
            <a:r>
              <a:rPr lang="fr-BE" sz="1100" b="0" dirty="0"/>
              <a:t> 2016</a:t>
            </a:r>
          </a:p>
          <a:p>
            <a:pPr marL="0" indent="0">
              <a:lnSpc>
                <a:spcPct val="75000"/>
              </a:lnSpc>
              <a:buNone/>
            </a:pPr>
            <a:endParaRPr lang="fr-BE" sz="1100" b="0" dirty="0"/>
          </a:p>
          <a:p>
            <a:pPr marL="88900" indent="-88900">
              <a:lnSpc>
                <a:spcPct val="75000"/>
              </a:lnSpc>
            </a:pPr>
            <a:r>
              <a:rPr lang="fr-BE" sz="1100" b="0" dirty="0"/>
              <a:t>2018: +3.600, de </a:t>
            </a:r>
            <a:r>
              <a:rPr lang="fr-BE" sz="1100" b="0" dirty="0" err="1"/>
              <a:t>activiteitsgroei</a:t>
            </a:r>
            <a:r>
              <a:rPr lang="fr-BE" sz="1100" b="0" dirty="0"/>
              <a:t> </a:t>
            </a:r>
            <a:r>
              <a:rPr lang="fr-BE" sz="1100" b="0" dirty="0" err="1"/>
              <a:t>stabiliseert</a:t>
            </a:r>
            <a:r>
              <a:rPr lang="fr-BE" sz="1100" b="0" dirty="0"/>
              <a:t>, de </a:t>
            </a:r>
            <a:r>
              <a:rPr lang="fr-BE" sz="1100" b="0" dirty="0" err="1"/>
              <a:t>industriële</a:t>
            </a:r>
            <a:r>
              <a:rPr lang="fr-BE" sz="1100" b="0" dirty="0"/>
              <a:t> </a:t>
            </a:r>
            <a:r>
              <a:rPr lang="fr-BE" sz="1100" b="0" dirty="0" err="1"/>
              <a:t>werkgelegenheid</a:t>
            </a:r>
            <a:r>
              <a:rPr lang="fr-BE" sz="1100" b="0" dirty="0"/>
              <a:t> en ICT-</a:t>
            </a:r>
            <a:r>
              <a:rPr lang="fr-BE" sz="1100" b="0" dirty="0" err="1"/>
              <a:t>diensten</a:t>
            </a:r>
            <a:r>
              <a:rPr lang="fr-BE" sz="1100" b="0" dirty="0"/>
              <a:t> </a:t>
            </a:r>
            <a:r>
              <a:rPr lang="fr-BE" sz="1100" b="0" dirty="0" err="1"/>
              <a:t>blijven</a:t>
            </a:r>
            <a:r>
              <a:rPr lang="fr-BE" sz="1100" b="0" dirty="0"/>
              <a:t> </a:t>
            </a:r>
            <a:r>
              <a:rPr lang="fr-BE" sz="1100" b="0" dirty="0" err="1"/>
              <a:t>verder</a:t>
            </a:r>
            <a:r>
              <a:rPr lang="fr-BE" sz="1100" b="0" dirty="0"/>
              <a:t> </a:t>
            </a:r>
            <a:r>
              <a:rPr lang="fr-BE" sz="1100" b="0" dirty="0" err="1"/>
              <a:t>toenemen</a:t>
            </a:r>
            <a:endParaRPr lang="fr-BE" sz="1100" b="0" dirty="0"/>
          </a:p>
          <a:p>
            <a:pPr marL="88900" indent="-88900">
              <a:lnSpc>
                <a:spcPct val="75000"/>
              </a:lnSpc>
            </a:pPr>
            <a:endParaRPr lang="fr-BE" sz="1100" b="0" dirty="0"/>
          </a:p>
          <a:p>
            <a:pPr marL="88900" indent="-88900">
              <a:lnSpc>
                <a:spcPct val="75000"/>
              </a:lnSpc>
            </a:pPr>
            <a:r>
              <a:rPr lang="fr-BE" sz="1100" b="0" dirty="0" err="1"/>
              <a:t>Zonder</a:t>
            </a:r>
            <a:r>
              <a:rPr lang="fr-BE" sz="1100" b="0" dirty="0"/>
              <a:t> de </a:t>
            </a:r>
            <a:r>
              <a:rPr lang="fr-BE" sz="1100" b="0" dirty="0" err="1"/>
              <a:t>indexsprong</a:t>
            </a:r>
            <a:r>
              <a:rPr lang="fr-BE" sz="1100" b="0" dirty="0"/>
              <a:t> en de </a:t>
            </a:r>
            <a:r>
              <a:rPr lang="fr-BE" sz="1100" b="0" dirty="0" err="1"/>
              <a:t>taxshift</a:t>
            </a:r>
            <a:r>
              <a:rPr lang="fr-BE" sz="1100" b="0" dirty="0"/>
              <a:t> zou onze industrie </a:t>
            </a:r>
            <a:r>
              <a:rPr lang="fr-BE" sz="1100" b="0" dirty="0" err="1"/>
              <a:t>jaarlijks</a:t>
            </a:r>
            <a:r>
              <a:rPr lang="fr-BE" sz="1100" b="0" dirty="0"/>
              <a:t> 4.000 jobs per </a:t>
            </a:r>
            <a:r>
              <a:rPr lang="fr-BE" sz="1100" b="0" dirty="0" err="1"/>
              <a:t>jaar</a:t>
            </a:r>
            <a:r>
              <a:rPr lang="fr-BE" sz="1100" b="0" dirty="0"/>
              <a:t> </a:t>
            </a:r>
            <a:r>
              <a:rPr lang="fr-BE" sz="1100" b="0" dirty="0" err="1"/>
              <a:t>zijn</a:t>
            </a:r>
            <a:r>
              <a:rPr lang="fr-BE" sz="1100" b="0" dirty="0"/>
              <a:t> </a:t>
            </a:r>
            <a:r>
              <a:rPr lang="fr-BE" sz="1100" b="0" dirty="0" err="1"/>
              <a:t>blijven</a:t>
            </a:r>
            <a:r>
              <a:rPr lang="fr-BE" sz="1100" b="0" dirty="0"/>
              <a:t> </a:t>
            </a:r>
            <a:r>
              <a:rPr lang="fr-BE" sz="1100" b="0" dirty="0" err="1"/>
              <a:t>verliezen</a:t>
            </a:r>
            <a:r>
              <a:rPr lang="fr-BE" sz="1100" b="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2242" y="4673758"/>
            <a:ext cx="2579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0000"/>
                </a:solidFill>
              </a:rPr>
              <a:t>Bron: RSZ, 2017-18, </a:t>
            </a:r>
            <a:r>
              <a:rPr lang="nl-BE" sz="1200" dirty="0" err="1">
                <a:solidFill>
                  <a:srgbClr val="000000"/>
                </a:solidFill>
              </a:rPr>
              <a:t>Agoria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C9AA20-4E9F-4C33-AF99-B2158BA6A828}"/>
              </a:ext>
            </a:extLst>
          </p:cNvPr>
          <p:cNvCxnSpPr>
            <a:cxnSpLocks/>
          </p:cNvCxnSpPr>
          <p:nvPr/>
        </p:nvCxnSpPr>
        <p:spPr>
          <a:xfrm>
            <a:off x="6928625" y="1486829"/>
            <a:ext cx="0" cy="339740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214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654989551"/>
              </p:ext>
            </p:extLst>
          </p:nvPr>
        </p:nvGraphicFramePr>
        <p:xfrm>
          <a:off x="457200" y="1514008"/>
          <a:ext cx="8229600" cy="325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2800" dirty="0" err="1"/>
              <a:t>Kleine</a:t>
            </a:r>
            <a:r>
              <a:rPr lang="fr-BE" sz="2800" dirty="0"/>
              <a:t> percentages, </a:t>
            </a:r>
            <a:r>
              <a:rPr lang="fr-BE" sz="2800" dirty="0" err="1"/>
              <a:t>grote</a:t>
            </a:r>
            <a:r>
              <a:rPr lang="fr-BE" sz="2800" dirty="0"/>
              <a:t> </a:t>
            </a:r>
            <a:r>
              <a:rPr lang="fr-BE" sz="2800" dirty="0" err="1"/>
              <a:t>gevolgen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4472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596418960"/>
              </p:ext>
            </p:extLst>
          </p:nvPr>
        </p:nvGraphicFramePr>
        <p:xfrm>
          <a:off x="367200" y="1482235"/>
          <a:ext cx="8182800" cy="326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324" y="720000"/>
            <a:ext cx="8550876" cy="446908"/>
          </a:xfrm>
        </p:spPr>
        <p:txBody>
          <a:bodyPr>
            <a:noAutofit/>
          </a:bodyPr>
          <a:lstStyle/>
          <a:p>
            <a:r>
              <a:rPr lang="fr-BE" sz="2800" dirty="0" err="1"/>
              <a:t>Loonaandeel</a:t>
            </a:r>
            <a:r>
              <a:rPr lang="fr-BE" sz="2800" dirty="0"/>
              <a:t> </a:t>
            </a:r>
            <a:r>
              <a:rPr lang="fr-BE" sz="2800" dirty="0" err="1"/>
              <a:t>daalt</a:t>
            </a:r>
            <a:r>
              <a:rPr lang="fr-BE" sz="2800" dirty="0"/>
              <a:t>, </a:t>
            </a:r>
            <a:r>
              <a:rPr lang="fr-BE" sz="2800" dirty="0" err="1"/>
              <a:t>werkgelegenheid</a:t>
            </a:r>
            <a:r>
              <a:rPr lang="fr-BE" sz="2800" dirty="0"/>
              <a:t> in de lift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7455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985B-FB48-49C9-A695-7D5D4491F0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State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Industry</a:t>
            </a:r>
            <a:r>
              <a:rPr lang="nl-BE" dirty="0"/>
              <a:t> 2017-2018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34860-C8B0-4062-BD19-CB7209ECDC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Vennootschapsbelasting</a:t>
            </a:r>
            <a:r>
              <a:rPr lang="fr-FR" dirty="0"/>
              <a:t>: K</a:t>
            </a:r>
            <a:r>
              <a:rPr lang="nl-BE" dirty="0" err="1"/>
              <a:t>eep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simple</a:t>
            </a:r>
            <a:r>
              <a:rPr lang="nl-BE" dirty="0"/>
              <a:t>!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43446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781902792"/>
              </p:ext>
            </p:extLst>
          </p:nvPr>
        </p:nvGraphicFramePr>
        <p:xfrm>
          <a:off x="457200" y="1739590"/>
          <a:ext cx="8162144" cy="2608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22550"/>
            <a:ext cx="8809464" cy="446908"/>
          </a:xfrm>
        </p:spPr>
        <p:txBody>
          <a:bodyPr/>
          <a:lstStyle/>
          <a:p>
            <a:r>
              <a:rPr lang="nl-BE" sz="2800" dirty="0"/>
              <a:t>Fiscaliteit: </a:t>
            </a:r>
            <a:br>
              <a:rPr lang="nl-BE" sz="2800" dirty="0"/>
            </a:br>
            <a:r>
              <a:rPr lang="nl-BE" sz="2800" dirty="0"/>
              <a:t>verhoging van de effectieve belastingdruk op de winst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348252"/>
            <a:ext cx="6482029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000" dirty="0" err="1"/>
              <a:t>Excess</a:t>
            </a:r>
            <a:r>
              <a:rPr lang="nl-BE" sz="1000" dirty="0"/>
              <a:t> </a:t>
            </a:r>
            <a:r>
              <a:rPr lang="nl-BE" sz="1000" dirty="0" err="1"/>
              <a:t>profit</a:t>
            </a:r>
            <a:r>
              <a:rPr lang="nl-BE" sz="1000" dirty="0"/>
              <a:t> ruling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000" dirty="0"/>
              <a:t>De </a:t>
            </a:r>
            <a:r>
              <a:rPr lang="nl-BE" sz="1000" dirty="0" err="1"/>
              <a:t>notionele</a:t>
            </a:r>
            <a:r>
              <a:rPr lang="nl-BE" sz="1000" dirty="0"/>
              <a:t> interestaftrek daalt door de lage rentevoeten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000" dirty="0"/>
              <a:t>Verhoging verworpen uitgaven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000" dirty="0"/>
              <a:t>Invraagstelling van sommige aftrekken door OESO, EU,…?  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290204" y="2388248"/>
            <a:ext cx="11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mediaan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2149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E6740-9DDC-4A1E-B72D-B9B13ED5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9990DB-73F2-4941-BB72-EE0ACBE57C25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CFC7F7-E701-4714-96B0-36FD0B9A4B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67"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EA3CE9A-8578-418D-91C8-7556A4F4C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1160" y="89211"/>
              <a:ext cx="2042840" cy="612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2725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985B-FB48-49C9-A695-7D5D4491F0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State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Industry</a:t>
            </a:r>
            <a:r>
              <a:rPr lang="nl-BE" dirty="0"/>
              <a:t> 2017-2018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34860-C8B0-4062-BD19-CB7209ECD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587" y="2197490"/>
            <a:ext cx="7482434" cy="2049831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chemeClr val="tx2"/>
                </a:solidFill>
              </a:rPr>
              <a:t>Als de overheidsuitgaven stijgen, wordt de fiscale druk een bedreiging</a:t>
            </a:r>
          </a:p>
          <a:p>
            <a:endParaRPr lang="nl-B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0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985B-FB48-49C9-A695-7D5D4491F0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State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Industry</a:t>
            </a:r>
            <a:r>
              <a:rPr lang="nl-BE" dirty="0"/>
              <a:t> 2017-2018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34860-C8B0-4062-BD19-CB7209ECDC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Stand van zaken en cijfers</a:t>
            </a:r>
          </a:p>
        </p:txBody>
      </p:sp>
    </p:spTree>
    <p:extLst>
      <p:ext uri="{BB962C8B-B14F-4D97-AF65-F5344CB8AC3E}">
        <p14:creationId xmlns:p14="http://schemas.microsoft.com/office/powerpoint/2010/main" val="3498686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914C63-F409-4EBE-998B-08B7D7934D9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1516019"/>
            <a:ext cx="8229600" cy="2989074"/>
          </a:xfrm>
        </p:spPr>
        <p:txBody>
          <a:bodyPr>
            <a:normAutofit fontScale="85000" lnSpcReduction="20000"/>
          </a:bodyPr>
          <a:lstStyle/>
          <a:p>
            <a:r>
              <a:rPr lang="nl-BE" sz="2200" dirty="0"/>
              <a:t>Van 166 </a:t>
            </a:r>
            <a:r>
              <a:rPr lang="nl-BE" sz="2200" dirty="0" err="1"/>
              <a:t>mia</a:t>
            </a:r>
            <a:r>
              <a:rPr lang="nl-BE" sz="2200" dirty="0"/>
              <a:t> euro (48,2% BBP) naar 227 </a:t>
            </a:r>
            <a:r>
              <a:rPr lang="nl-BE" sz="2200" dirty="0" err="1"/>
              <a:t>mia</a:t>
            </a:r>
            <a:r>
              <a:rPr lang="nl-BE" sz="2200" dirty="0"/>
              <a:t> euro (53,7% BBP) in 10 jaar.</a:t>
            </a:r>
          </a:p>
          <a:p>
            <a:r>
              <a:rPr lang="nl-BE" sz="2200" dirty="0"/>
              <a:t>Lichte relatieve daling van de uitgaven tussen 2014 en 2016</a:t>
            </a:r>
          </a:p>
          <a:p>
            <a:endParaRPr lang="nl-BE" dirty="0"/>
          </a:p>
          <a:p>
            <a:endParaRPr lang="nl-BE" dirty="0"/>
          </a:p>
          <a:p>
            <a:pPr lvl="1"/>
            <a:r>
              <a:rPr lang="nl-BE" sz="2100" dirty="0"/>
              <a:t>De overheidsuitgaven zijn in 10 jaar tijd met 36% gestegen, het BBP slechts met 22%.  Dat is niet langer houdbaar…. </a:t>
            </a:r>
          </a:p>
          <a:p>
            <a:endParaRPr lang="nl-BE" sz="2100" dirty="0"/>
          </a:p>
          <a:p>
            <a:pPr lvl="1"/>
            <a:r>
              <a:rPr lang="nl-BE" sz="2100" dirty="0"/>
              <a:t>Vooral in de pensioenen, de gezondheidszorg en de ambtenarenlonen</a:t>
            </a:r>
          </a:p>
          <a:p>
            <a:pPr lvl="1"/>
            <a:endParaRPr lang="nl-BE" sz="2100" dirty="0"/>
          </a:p>
          <a:p>
            <a:pPr lvl="1"/>
            <a:r>
              <a:rPr lang="nl-BE" sz="2100" dirty="0"/>
              <a:t>Alleen de rentelasten en de werkloosheidsuitkeringen blijven onder controle.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9CA53F-5402-4204-B9D4-6796F50E5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Overheidsuitgaven (nog) niet onder controle</a:t>
            </a:r>
          </a:p>
        </p:txBody>
      </p:sp>
    </p:spTree>
    <p:extLst>
      <p:ext uri="{BB962C8B-B14F-4D97-AF65-F5344CB8AC3E}">
        <p14:creationId xmlns:p14="http://schemas.microsoft.com/office/powerpoint/2010/main" val="272897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98C3CA-0175-407D-9292-CE0D39C6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Overheidsuitgaven stijgen sneller dan BBP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37ED8CD-0A95-4852-9D5D-096F1E19231C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593134445"/>
              </p:ext>
            </p:extLst>
          </p:nvPr>
        </p:nvGraphicFramePr>
        <p:xfrm>
          <a:off x="457200" y="1544667"/>
          <a:ext cx="8229600" cy="325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901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B999F0-D6D8-4A92-8608-40983511C6F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1652941"/>
            <a:ext cx="8426606" cy="32512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BE" dirty="0"/>
              <a:t>Investeren in de digitale transformatie van de administratie (</a:t>
            </a:r>
            <a:r>
              <a:rPr lang="nl-BE" dirty="0" err="1"/>
              <a:t>cfr</a:t>
            </a:r>
            <a:r>
              <a:rPr lang="nl-BE" dirty="0"/>
              <a:t> industrie en diensten)</a:t>
            </a:r>
          </a:p>
          <a:p>
            <a:pPr>
              <a:lnSpc>
                <a:spcPct val="150000"/>
              </a:lnSpc>
            </a:pPr>
            <a:r>
              <a:rPr lang="nl-BE" dirty="0"/>
              <a:t>Hervorming van de ambtenarenpensioenen</a:t>
            </a:r>
          </a:p>
          <a:p>
            <a:pPr>
              <a:lnSpc>
                <a:spcPct val="150000"/>
              </a:lnSpc>
            </a:pPr>
            <a:r>
              <a:rPr lang="nl-BE" dirty="0"/>
              <a:t>Overstap naar generische medicijnen in de gezondheidszorg  </a:t>
            </a:r>
          </a:p>
          <a:p>
            <a:pPr>
              <a:lnSpc>
                <a:spcPct val="150000"/>
              </a:lnSpc>
            </a:pPr>
            <a:r>
              <a:rPr lang="nl-BE" dirty="0"/>
              <a:t>Aansporende activering van werkzoekenden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0C288D-5D92-4638-898F-DC3A29CE0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Onze voorstellen om de uitgaven te verminderen</a:t>
            </a:r>
          </a:p>
        </p:txBody>
      </p:sp>
    </p:spTree>
    <p:extLst>
      <p:ext uri="{BB962C8B-B14F-4D97-AF65-F5344CB8AC3E}">
        <p14:creationId xmlns:p14="http://schemas.microsoft.com/office/powerpoint/2010/main" val="95513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457200" y="1343378"/>
            <a:ext cx="8541026" cy="32512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Stabiele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groei</a:t>
            </a:r>
            <a:r>
              <a:rPr lang="en-US" sz="2000" dirty="0">
                <a:solidFill>
                  <a:schemeClr val="tx2"/>
                </a:solidFill>
              </a:rPr>
              <a:t>: van</a:t>
            </a:r>
            <a:r>
              <a:rPr lang="nl-BE" sz="2000" dirty="0">
                <a:solidFill>
                  <a:schemeClr val="tx2"/>
                </a:solidFill>
              </a:rPr>
              <a:t> 2,5% naar 3% van de activiteit in 2017 en 2018…</a:t>
            </a:r>
          </a:p>
          <a:p>
            <a:r>
              <a:rPr lang="en-US" sz="1900" dirty="0"/>
              <a:t>Meer jobs: </a:t>
            </a:r>
            <a:r>
              <a:rPr lang="en-US" sz="1900" dirty="0" err="1"/>
              <a:t>bijna</a:t>
            </a:r>
            <a:r>
              <a:rPr lang="en-US" sz="1900" dirty="0"/>
              <a:t> 10.000 extra jobs </a:t>
            </a:r>
            <a:r>
              <a:rPr lang="en-US" sz="1900" dirty="0" err="1"/>
              <a:t>tussen</a:t>
            </a:r>
            <a:r>
              <a:rPr lang="en-US" sz="1900" dirty="0"/>
              <a:t> 2016 </a:t>
            </a:r>
            <a:r>
              <a:rPr lang="en-US" sz="1900" dirty="0" err="1"/>
              <a:t>en</a:t>
            </a:r>
            <a:r>
              <a:rPr lang="en-US" sz="1900" dirty="0"/>
              <a:t> </a:t>
            </a:r>
            <a:r>
              <a:rPr lang="en-US" sz="1900" dirty="0" err="1"/>
              <a:t>eind</a:t>
            </a:r>
            <a:r>
              <a:rPr lang="en-US" sz="1900" dirty="0"/>
              <a:t> 2018</a:t>
            </a:r>
          </a:p>
          <a:p>
            <a:r>
              <a:rPr lang="en-US" sz="1900" dirty="0" err="1"/>
              <a:t>Toename</a:t>
            </a:r>
            <a:r>
              <a:rPr lang="en-US" sz="1900" dirty="0"/>
              <a:t> van de </a:t>
            </a:r>
            <a:r>
              <a:rPr lang="en-US" sz="1900" dirty="0" err="1"/>
              <a:t>investeringen</a:t>
            </a:r>
            <a:endParaRPr lang="nl-BE" sz="1900" dirty="0"/>
          </a:p>
          <a:p>
            <a:r>
              <a:rPr lang="nl-BE" sz="1900" dirty="0"/>
              <a:t>Toename van de export: de marktaandelen worden opnieuw langzaam aan groter</a:t>
            </a:r>
          </a:p>
          <a:p>
            <a:pPr marL="0" indent="0">
              <a:buNone/>
            </a:pPr>
            <a:br>
              <a:rPr lang="en-US" sz="1900" dirty="0"/>
            </a:br>
            <a:r>
              <a:rPr lang="en-US" sz="2000" dirty="0">
                <a:solidFill>
                  <a:schemeClr val="tx2"/>
                </a:solidFill>
              </a:rPr>
              <a:t>Maar …</a:t>
            </a:r>
          </a:p>
          <a:p>
            <a:r>
              <a:rPr lang="nl-BE" sz="1900" dirty="0"/>
              <a:t>Er moet gemikt worden op een vennootschapsbelasting van </a:t>
            </a:r>
            <a:r>
              <a:rPr lang="nl-BE" sz="1900" noProof="0" dirty="0"/>
              <a:t>22% </a:t>
            </a:r>
          </a:p>
          <a:p>
            <a:r>
              <a:rPr lang="nl-BE" sz="1900" dirty="0"/>
              <a:t>De schaarste aan arbeidskrachten wordt kritiek</a:t>
            </a:r>
          </a:p>
          <a:p>
            <a:r>
              <a:rPr lang="nl-BE" sz="1900" dirty="0"/>
              <a:t>De overheidsuitgaven hangen als een zwaard van </a:t>
            </a:r>
            <a:r>
              <a:rPr lang="nl-BE" sz="1900" dirty="0" err="1"/>
              <a:t>Damocles</a:t>
            </a:r>
            <a:r>
              <a:rPr lang="nl-BE" sz="1900" dirty="0"/>
              <a:t> boven de toekomst van onze economie </a:t>
            </a:r>
            <a:endParaRPr lang="nl-BE" sz="2400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Samenvatting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6206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09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006177793"/>
              </p:ext>
            </p:extLst>
          </p:nvPr>
        </p:nvGraphicFramePr>
        <p:xfrm>
          <a:off x="323969" y="1761893"/>
          <a:ext cx="8510927" cy="3387915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6168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759">
                  <a:extLst>
                    <a:ext uri="{9D8B030D-6E8A-4147-A177-3AD203B41FA5}">
                      <a16:colId xmlns:a16="http://schemas.microsoft.com/office/drawing/2014/main" val="4100484253"/>
                    </a:ext>
                  </a:extLst>
                </a:gridCol>
                <a:gridCol w="88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824">
                <a:tc>
                  <a:txBody>
                    <a:bodyPr/>
                    <a:lstStyle/>
                    <a:p>
                      <a:pPr algn="l"/>
                      <a:r>
                        <a:rPr lang="nl-BE" sz="1200" dirty="0">
                          <a:solidFill>
                            <a:schemeClr val="bg1"/>
                          </a:solidFill>
                          <a:latin typeface="Alegreya Sans" panose="00000500000000000000" pitchFamily="50" charset="0"/>
                        </a:rPr>
                        <a:t>Totaal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legreya Sans" panose="00000500000000000000" pitchFamily="50" charset="0"/>
                      </a:endParaRPr>
                    </a:p>
                  </a:txBody>
                  <a:tcPr marL="54990" marR="0" marT="0" marB="0" anchor="ctr">
                    <a:solidFill>
                      <a:srgbClr val="1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Alegreya Sans" panose="00000500000000000000" pitchFamily="50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legreya Sans" panose="00000500000000000000" pitchFamily="50" charset="0"/>
                        </a:rPr>
                        <a:t>298.393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824">
                <a:tc>
                  <a:txBody>
                    <a:bodyPr/>
                    <a:lstStyle/>
                    <a:p>
                      <a:pPr algn="l"/>
                      <a:r>
                        <a:rPr lang="nl-BE" sz="1100" dirty="0">
                          <a:latin typeface="Alegreya Sans" panose="00000500000000000000" pitchFamily="50" charset="0"/>
                        </a:rPr>
                        <a:t>Productiesectoren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legreya Sans" panose="00000500000000000000" pitchFamily="50" charset="0"/>
                      </a:endParaRPr>
                    </a:p>
                  </a:txBody>
                  <a:tcPr marL="5499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100" b="1" u="none" strike="noStrike" kern="1200" dirty="0">
                          <a:effectLst/>
                          <a:latin typeface="Alegreya Sans" panose="00000500000000000000" pitchFamily="50" charset="0"/>
                        </a:rPr>
                        <a:t>183.542</a:t>
                      </a:r>
                      <a:endParaRPr lang="en-US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Alegreya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8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baseline="0" dirty="0" err="1">
                          <a:effectLst/>
                          <a:latin typeface="Alegreya Sans" panose="00000500000000000000" pitchFamily="50" charset="0"/>
                        </a:rPr>
                        <a:t>Kunststofproducten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legreya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219959" marR="0" marT="0" marB="0" anchor="ctr"/>
                </a:tc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100" u="none" strike="noStrike" kern="1200" dirty="0">
                          <a:effectLst/>
                          <a:latin typeface="Alegreya Sans" panose="00000500000000000000" pitchFamily="50" charset="0"/>
                        </a:rPr>
                        <a:t>7.361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legreya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5450554"/>
                  </a:ext>
                </a:extLst>
              </a:tr>
              <a:tr h="202824">
                <a:tc>
                  <a:txBody>
                    <a:bodyPr/>
                    <a:lstStyle/>
                    <a:p>
                      <a:pPr marL="0" indent="0" algn="l" defTabSz="457200" rtl="0" eaLnBrk="1" fontAlgn="t" latinLnBrk="0" hangingPunct="1"/>
                      <a:r>
                        <a:rPr lang="en-US" sz="1100" b="0" u="none" strike="noStrike" kern="1200" dirty="0" err="1">
                          <a:effectLst/>
                          <a:latin typeface="Alegreya Sans" panose="00000500000000000000" pitchFamily="50" charset="0"/>
                        </a:rPr>
                        <a:t>Eerste</a:t>
                      </a:r>
                      <a:r>
                        <a:rPr lang="en-US" sz="1100" b="0" u="none" strike="noStrike" kern="1200" dirty="0">
                          <a:effectLst/>
                          <a:latin typeface="Alegreya Sans" panose="00000500000000000000" pitchFamily="50" charset="0"/>
                        </a:rPr>
                        <a:t> </a:t>
                      </a:r>
                      <a:r>
                        <a:rPr lang="en-US" sz="1100" b="0" u="none" strike="noStrike" kern="1200" dirty="0" err="1">
                          <a:effectLst/>
                          <a:latin typeface="Alegreya Sans" panose="00000500000000000000" pitchFamily="50" charset="0"/>
                        </a:rPr>
                        <a:t>verwerking</a:t>
                      </a:r>
                      <a:r>
                        <a:rPr lang="en-US" sz="1100" b="0" u="none" strike="noStrike" kern="1200" dirty="0">
                          <a:effectLst/>
                          <a:latin typeface="Alegreya Sans" panose="00000500000000000000" pitchFamily="50" charset="0"/>
                        </a:rPr>
                        <a:t>, </a:t>
                      </a:r>
                      <a:r>
                        <a:rPr lang="en-US" sz="1100" b="0" u="none" strike="noStrike" kern="1200" dirty="0" err="1">
                          <a:effectLst/>
                          <a:latin typeface="Alegreya Sans" panose="00000500000000000000" pitchFamily="50" charset="0"/>
                        </a:rPr>
                        <a:t>gieterijen</a:t>
                      </a:r>
                      <a:r>
                        <a:rPr lang="en-US" sz="1100" b="0" u="none" strike="noStrike" kern="1200" dirty="0">
                          <a:effectLst/>
                          <a:latin typeface="Alegreya Sans" panose="00000500000000000000" pitchFamily="50" charset="0"/>
                        </a:rPr>
                        <a:t> </a:t>
                      </a:r>
                      <a:r>
                        <a:rPr lang="en-US" sz="1100" b="0" u="none" strike="noStrike" kern="1200" dirty="0" err="1">
                          <a:effectLst/>
                          <a:latin typeface="Alegreya Sans" panose="00000500000000000000" pitchFamily="50" charset="0"/>
                        </a:rPr>
                        <a:t>en</a:t>
                      </a:r>
                      <a:r>
                        <a:rPr lang="en-US" sz="1100" b="0" u="none" strike="noStrike" kern="1200" dirty="0">
                          <a:effectLst/>
                          <a:latin typeface="Alegreya Sans" panose="00000500000000000000" pitchFamily="50" charset="0"/>
                        </a:rPr>
                        <a:t> non-ferro 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legreya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219959" marR="0" marT="0" marB="0" anchor="ctr"/>
                </a:tc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dirty="0">
                          <a:latin typeface="Alegreya Sans" panose="00000500000000000000" pitchFamily="50" charset="0"/>
                        </a:rPr>
                        <a:t>13.975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legreya Sans" panose="000005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824">
                <a:tc>
                  <a:txBody>
                    <a:bodyPr/>
                    <a:lstStyle/>
                    <a:p>
                      <a:pPr marL="0" indent="0" algn="l" defTabSz="457200" rtl="0" eaLnBrk="1" fontAlgn="t" latinLnBrk="0" hangingPunct="1"/>
                      <a:r>
                        <a:rPr lang="fr-FR" sz="1100" b="0" u="none" strike="noStrike" kern="1200" dirty="0" err="1">
                          <a:effectLst/>
                          <a:latin typeface="Alegreya Sans" panose="00000500000000000000" pitchFamily="50" charset="0"/>
                        </a:rPr>
                        <a:t>Vervaardiging</a:t>
                      </a:r>
                      <a:r>
                        <a:rPr lang="fr-FR" sz="1100" b="0" u="none" strike="noStrike" kern="1200" dirty="0">
                          <a:effectLst/>
                          <a:latin typeface="Alegreya Sans" panose="00000500000000000000" pitchFamily="50" charset="0"/>
                        </a:rPr>
                        <a:t> van </a:t>
                      </a:r>
                      <a:r>
                        <a:rPr lang="fr-FR" sz="1100" b="0" u="none" strike="noStrike" kern="1200" dirty="0" err="1">
                          <a:effectLst/>
                          <a:latin typeface="Alegreya Sans" panose="00000500000000000000" pitchFamily="50" charset="0"/>
                        </a:rPr>
                        <a:t>metalen</a:t>
                      </a:r>
                      <a:r>
                        <a:rPr lang="fr-FR" sz="1100" b="0" u="none" strike="noStrike" kern="1200" dirty="0">
                          <a:effectLst/>
                          <a:latin typeface="Alegreya Sans" panose="00000500000000000000" pitchFamily="50" charset="0"/>
                        </a:rPr>
                        <a:t> </a:t>
                      </a:r>
                      <a:r>
                        <a:rPr lang="fr-FR" sz="1100" b="0" u="none" strike="noStrike" kern="1200" dirty="0" err="1">
                          <a:effectLst/>
                          <a:latin typeface="Alegreya Sans" panose="00000500000000000000" pitchFamily="50" charset="0"/>
                        </a:rPr>
                        <a:t>producten</a:t>
                      </a:r>
                      <a:r>
                        <a:rPr lang="fr-FR" sz="1100" b="0" u="none" strike="noStrike" kern="1200" dirty="0">
                          <a:effectLst/>
                          <a:latin typeface="Alegreya Sans" panose="00000500000000000000" pitchFamily="50" charset="0"/>
                        </a:rPr>
                        <a:t> en </a:t>
                      </a:r>
                      <a:r>
                        <a:rPr lang="fr-FR" sz="1100" b="0" u="none" strike="noStrike" kern="1200" dirty="0" err="1">
                          <a:effectLst/>
                          <a:latin typeface="Alegreya Sans" panose="00000500000000000000" pitchFamily="50" charset="0"/>
                        </a:rPr>
                        <a:t>metalen</a:t>
                      </a:r>
                      <a:r>
                        <a:rPr lang="fr-FR" sz="1100" b="0" u="none" strike="noStrike" kern="1200" dirty="0">
                          <a:effectLst/>
                          <a:latin typeface="Alegreya Sans" panose="00000500000000000000" pitchFamily="50" charset="0"/>
                        </a:rPr>
                        <a:t> </a:t>
                      </a:r>
                      <a:r>
                        <a:rPr lang="fr-FR" sz="1100" b="0" u="none" strike="noStrike" kern="1200" dirty="0" err="1">
                          <a:effectLst/>
                          <a:latin typeface="Alegreya Sans" panose="00000500000000000000" pitchFamily="50" charset="0"/>
                        </a:rPr>
                        <a:t>meubelen</a:t>
                      </a:r>
                      <a:r>
                        <a:rPr lang="fr-FR" sz="1100" b="0" u="none" strike="noStrike" kern="1200" dirty="0">
                          <a:effectLst/>
                          <a:latin typeface="Alegreya Sans" panose="00000500000000000000" pitchFamily="50" charset="0"/>
                        </a:rPr>
                        <a:t> </a:t>
                      </a:r>
                      <a:endParaRPr lang="fr-F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legreya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219959" marR="0" marT="0" marB="0" anchor="ctr"/>
                </a:tc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Alegreya Sans" panose="00000500000000000000" pitchFamily="50" charset="0"/>
                        </a:rPr>
                        <a:t>54.885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legreya Sans" panose="000005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813">
                <a:tc>
                  <a:txBody>
                    <a:bodyPr/>
                    <a:lstStyle/>
                    <a:p>
                      <a:r>
                        <a:rPr lang="nl-NL" sz="1100" b="0" kern="1200" dirty="0">
                          <a:solidFill>
                            <a:schemeClr val="tx1"/>
                          </a:solidFill>
                          <a:effectLst/>
                          <a:latin typeface="Alegreya Sans" panose="00000500000000000000" pitchFamily="50" charset="0"/>
                          <a:ea typeface="+mn-ea"/>
                          <a:cs typeface="+mn-cs"/>
                        </a:rPr>
                        <a:t>Vervaardiging van informatica-uitrusting, optische, elektrotechnische, elektronische en medische apparatuur</a:t>
                      </a:r>
                      <a:endParaRPr lang="x-none" sz="1100" b="0" kern="1200" dirty="0">
                        <a:solidFill>
                          <a:schemeClr val="tx1"/>
                        </a:solidFill>
                        <a:effectLst/>
                        <a:latin typeface="Alegreya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219959" marR="0" marT="0" marB="0" anchor="ctr"/>
                </a:tc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legreya Sans" panose="00000500000000000000" pitchFamily="50" charset="0"/>
                          <a:ea typeface="+mn-ea"/>
                          <a:cs typeface="+mn-cs"/>
                        </a:rPr>
                        <a:t>26.356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3945536"/>
                  </a:ext>
                </a:extLst>
              </a:tr>
              <a:tr h="202824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1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legreya Sans" panose="00000500000000000000" pitchFamily="50" charset="0"/>
                          <a:ea typeface="+mn-ea"/>
                          <a:cs typeface="+mn-cs"/>
                        </a:rPr>
                        <a:t>Machinebouw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legreya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219959" marR="0" marT="0" marB="0" anchor="ctr"/>
                </a:tc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legreya Sans" panose="00000500000000000000" pitchFamily="50" charset="0"/>
                          <a:ea typeface="+mn-ea"/>
                          <a:cs typeface="+mn-cs"/>
                        </a:rPr>
                        <a:t>31.924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505400"/>
                  </a:ext>
                </a:extLst>
              </a:tr>
              <a:tr h="202824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100" b="0" u="none" strike="noStrike" kern="1200" dirty="0" err="1">
                          <a:effectLst/>
                          <a:latin typeface="Alegreya Sans" panose="00000500000000000000" pitchFamily="50" charset="0"/>
                        </a:rPr>
                        <a:t>Automobielindustrie</a:t>
                      </a:r>
                      <a:r>
                        <a:rPr lang="en-US" sz="1100" b="0" u="none" strike="noStrike" kern="1200" dirty="0">
                          <a:effectLst/>
                          <a:latin typeface="Alegreya Sans" panose="00000500000000000000" pitchFamily="50" charset="0"/>
                        </a:rPr>
                        <a:t> </a:t>
                      </a:r>
                      <a:r>
                        <a:rPr lang="en-US" sz="1100" b="0" u="none" strike="noStrike" kern="1200" dirty="0" err="1">
                          <a:effectLst/>
                          <a:latin typeface="Alegreya Sans" panose="00000500000000000000" pitchFamily="50" charset="0"/>
                        </a:rPr>
                        <a:t>en</a:t>
                      </a:r>
                      <a:r>
                        <a:rPr lang="en-US" sz="1100" b="0" u="none" strike="noStrike" kern="1200" dirty="0">
                          <a:effectLst/>
                          <a:latin typeface="Alegreya Sans" panose="00000500000000000000" pitchFamily="50" charset="0"/>
                        </a:rPr>
                        <a:t> </a:t>
                      </a:r>
                      <a:r>
                        <a:rPr lang="en-US" sz="1100" b="0" u="none" strike="noStrike" kern="1200" dirty="0" err="1">
                          <a:effectLst/>
                          <a:latin typeface="Alegreya Sans" panose="00000500000000000000" pitchFamily="50" charset="0"/>
                        </a:rPr>
                        <a:t>overige</a:t>
                      </a:r>
                      <a:r>
                        <a:rPr lang="en-US" sz="1100" b="0" u="none" strike="noStrike" kern="1200" dirty="0">
                          <a:effectLst/>
                          <a:latin typeface="Alegreya Sans" panose="00000500000000000000" pitchFamily="50" charset="0"/>
                        </a:rPr>
                        <a:t> </a:t>
                      </a:r>
                      <a:r>
                        <a:rPr lang="en-US" sz="1100" b="0" u="none" strike="noStrike" kern="1200" dirty="0" err="1">
                          <a:effectLst/>
                          <a:latin typeface="Alegreya Sans" panose="00000500000000000000" pitchFamily="50" charset="0"/>
                        </a:rPr>
                        <a:t>transportmiddelen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legreya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219959" marR="0" marT="0" marB="0" anchor="ctr"/>
                </a:tc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100" u="none" strike="noStrike" kern="1200" dirty="0">
                          <a:effectLst/>
                          <a:latin typeface="Alegreya Sans" panose="00000500000000000000" pitchFamily="50" charset="0"/>
                        </a:rPr>
                        <a:t>37.678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legreya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824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100" b="0" u="none" strike="noStrike" kern="1200" dirty="0" err="1">
                          <a:effectLst/>
                          <a:latin typeface="Alegreya Sans" panose="00000500000000000000" pitchFamily="50" charset="0"/>
                        </a:rPr>
                        <a:t>Herstelling</a:t>
                      </a:r>
                      <a:r>
                        <a:rPr lang="en-US" sz="1100" b="0" u="none" strike="noStrike" kern="1200" dirty="0">
                          <a:effectLst/>
                          <a:latin typeface="Alegreya Sans" panose="00000500000000000000" pitchFamily="50" charset="0"/>
                        </a:rPr>
                        <a:t> </a:t>
                      </a:r>
                      <a:r>
                        <a:rPr lang="en-US" sz="1100" b="0" u="none" strike="noStrike" kern="1200" dirty="0" err="1">
                          <a:effectLst/>
                          <a:latin typeface="Alegreya Sans" panose="00000500000000000000" pitchFamily="50" charset="0"/>
                        </a:rPr>
                        <a:t>en</a:t>
                      </a:r>
                      <a:r>
                        <a:rPr lang="en-US" sz="1100" b="0" u="none" strike="noStrike" kern="1200" dirty="0">
                          <a:effectLst/>
                          <a:latin typeface="Alegreya Sans" panose="00000500000000000000" pitchFamily="50" charset="0"/>
                        </a:rPr>
                        <a:t> </a:t>
                      </a:r>
                      <a:r>
                        <a:rPr lang="en-US" sz="1100" b="0" u="none" strike="noStrike" kern="1200" dirty="0" err="1">
                          <a:effectLst/>
                          <a:latin typeface="Alegreya Sans" panose="00000500000000000000" pitchFamily="50" charset="0"/>
                        </a:rPr>
                        <a:t>installatie</a:t>
                      </a:r>
                      <a:r>
                        <a:rPr lang="en-US" sz="1100" b="0" u="none" strike="noStrike" kern="1200" dirty="0">
                          <a:effectLst/>
                          <a:latin typeface="Alegreya Sans" panose="00000500000000000000" pitchFamily="50" charset="0"/>
                        </a:rPr>
                        <a:t> van machines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legreya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219959" marR="0" marT="0" marB="0" anchor="ctr"/>
                </a:tc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100" u="none" strike="noStrike" kern="1200" dirty="0">
                          <a:effectLst/>
                          <a:latin typeface="Alegreya Sans" panose="00000500000000000000" pitchFamily="50" charset="0"/>
                        </a:rPr>
                        <a:t>11.363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legreya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1603547"/>
                  </a:ext>
                </a:extLst>
              </a:tr>
              <a:tr h="202824">
                <a:tc>
                  <a:txBody>
                    <a:bodyPr/>
                    <a:lstStyle/>
                    <a:p>
                      <a:pPr algn="l"/>
                      <a:r>
                        <a:rPr lang="nl-BE" sz="1100" dirty="0">
                          <a:latin typeface="Alegreya Sans" panose="00000500000000000000" pitchFamily="50" charset="0"/>
                        </a:rPr>
                        <a:t>Dienstensectoren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legreya Sans" panose="00000500000000000000" pitchFamily="50" charset="0"/>
                      </a:endParaRPr>
                    </a:p>
                  </a:txBody>
                  <a:tcPr marL="5499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100" b="1" u="none" strike="noStrike" kern="1200" dirty="0">
                          <a:effectLst/>
                          <a:latin typeface="Alegreya Sans" panose="00000500000000000000" pitchFamily="50" charset="0"/>
                        </a:rPr>
                        <a:t>114.851</a:t>
                      </a:r>
                      <a:endParaRPr lang="en-US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Alegreya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8126094"/>
                  </a:ext>
                </a:extLst>
              </a:tr>
              <a:tr h="202824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>
                          <a:latin typeface="Alegreya Sans" panose="00000500000000000000" pitchFamily="50" charset="0"/>
                        </a:rPr>
                        <a:t>Installatie</a:t>
                      </a:r>
                      <a:r>
                        <a:rPr lang="en-US" sz="1100" b="0" dirty="0">
                          <a:latin typeface="Alegreya Sans" panose="00000500000000000000" pitchFamily="50" charset="0"/>
                        </a:rPr>
                        <a:t>- </a:t>
                      </a:r>
                      <a:r>
                        <a:rPr lang="en-US" sz="1100" b="0" dirty="0" err="1">
                          <a:latin typeface="Alegreya Sans" panose="00000500000000000000" pitchFamily="50" charset="0"/>
                        </a:rPr>
                        <a:t>en</a:t>
                      </a:r>
                      <a:r>
                        <a:rPr lang="en-US" sz="1100" b="0" dirty="0">
                          <a:latin typeface="Alegreya Sans" panose="00000500000000000000" pitchFamily="50" charset="0"/>
                        </a:rPr>
                        <a:t> </a:t>
                      </a:r>
                      <a:r>
                        <a:rPr lang="en-US" sz="1100" b="0" dirty="0" err="1">
                          <a:latin typeface="Alegreya Sans" panose="00000500000000000000" pitchFamily="50" charset="0"/>
                        </a:rPr>
                        <a:t>bouwactiviteiten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legreya Sans" panose="00000500000000000000" pitchFamily="50" charset="0"/>
                      </a:endParaRPr>
                    </a:p>
                  </a:txBody>
                  <a:tcPr marL="192464" marR="0" marT="0" marB="0" anchor="ctr"/>
                </a:tc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100" u="none" strike="noStrike" kern="1200" dirty="0">
                          <a:effectLst/>
                          <a:latin typeface="Alegreya Sans" panose="00000500000000000000" pitchFamily="50" charset="0"/>
                        </a:rPr>
                        <a:t>6.231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legreya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8911120"/>
                  </a:ext>
                </a:extLst>
              </a:tr>
              <a:tr h="202824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legreya Sans" panose="00000500000000000000" pitchFamily="50" charset="0"/>
                        </a:rPr>
                        <a:t>Telecom</a:t>
                      </a:r>
                    </a:p>
                  </a:txBody>
                  <a:tcPr marL="192464" marR="0" marT="0" marB="0" anchor="ctr"/>
                </a:tc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legreya Sans" panose="00000500000000000000" pitchFamily="50" charset="0"/>
                          <a:ea typeface="+mn-ea"/>
                          <a:cs typeface="+mn-cs"/>
                        </a:rPr>
                        <a:t>21.541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3630654"/>
                  </a:ext>
                </a:extLst>
              </a:tr>
              <a:tr h="202824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latin typeface="Alegreya Sans" panose="00000500000000000000" pitchFamily="50" charset="0"/>
                        </a:rPr>
                        <a:t>ICT-</a:t>
                      </a:r>
                      <a:r>
                        <a:rPr lang="en-US" sz="1100" b="0" dirty="0" err="1">
                          <a:latin typeface="Alegreya Sans" panose="00000500000000000000" pitchFamily="50" charset="0"/>
                        </a:rPr>
                        <a:t>diensten</a:t>
                      </a:r>
                      <a:r>
                        <a:rPr lang="en-US" sz="1100" b="0" dirty="0">
                          <a:latin typeface="Alegreya Sans" panose="00000500000000000000" pitchFamily="50" charset="0"/>
                        </a:rPr>
                        <a:t> </a:t>
                      </a:r>
                      <a:r>
                        <a:rPr lang="en-US" sz="1100" b="0" dirty="0" err="1">
                          <a:latin typeface="Alegreya Sans" panose="00000500000000000000" pitchFamily="50" charset="0"/>
                        </a:rPr>
                        <a:t>en</a:t>
                      </a:r>
                      <a:r>
                        <a:rPr lang="en-US" sz="1100" b="0" dirty="0">
                          <a:latin typeface="Alegreya Sans" panose="00000500000000000000" pitchFamily="50" charset="0"/>
                        </a:rPr>
                        <a:t> </a:t>
                      </a:r>
                      <a:r>
                        <a:rPr lang="en-US" sz="1100" b="0" dirty="0" err="1">
                          <a:latin typeface="Alegreya Sans" panose="00000500000000000000" pitchFamily="50" charset="0"/>
                        </a:rPr>
                        <a:t>handel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legreya Sans" panose="00000500000000000000" pitchFamily="50" charset="0"/>
                      </a:endParaRPr>
                    </a:p>
                  </a:txBody>
                  <a:tcPr marL="192464" marR="0" marT="0" marB="0" anchor="ctr"/>
                </a:tc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100" u="none" strike="noStrike" kern="1200" dirty="0">
                          <a:effectLst/>
                          <a:latin typeface="Alegreya Sans" panose="00000500000000000000" pitchFamily="50" charset="0"/>
                        </a:rPr>
                        <a:t>73.217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legreya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2904031"/>
                  </a:ext>
                </a:extLst>
              </a:tr>
              <a:tr h="202824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latin typeface="Alegreya Sans" panose="00000500000000000000" pitchFamily="50" charset="0"/>
                        </a:rPr>
                        <a:t>Engineering,</a:t>
                      </a:r>
                      <a:r>
                        <a:rPr lang="en-US" sz="1100" b="0" baseline="0" dirty="0">
                          <a:latin typeface="Alegreya Sans" panose="00000500000000000000" pitchFamily="50" charset="0"/>
                        </a:rPr>
                        <a:t> </a:t>
                      </a:r>
                      <a:r>
                        <a:rPr lang="en-US" sz="1100" b="0" baseline="0" dirty="0" err="1">
                          <a:latin typeface="Alegreya Sans" panose="00000500000000000000" pitchFamily="50" charset="0"/>
                        </a:rPr>
                        <a:t>controle</a:t>
                      </a:r>
                      <a:r>
                        <a:rPr lang="en-US" sz="1100" b="0" baseline="0" dirty="0">
                          <a:latin typeface="Alegreya Sans" panose="00000500000000000000" pitchFamily="50" charset="0"/>
                        </a:rPr>
                        <a:t> </a:t>
                      </a:r>
                      <a:r>
                        <a:rPr lang="en-US" sz="1100" b="0" baseline="0" dirty="0" err="1">
                          <a:latin typeface="Alegreya Sans" panose="00000500000000000000" pitchFamily="50" charset="0"/>
                        </a:rPr>
                        <a:t>en</a:t>
                      </a:r>
                      <a:r>
                        <a:rPr lang="en-US" sz="1100" b="0" baseline="0" dirty="0">
                          <a:latin typeface="Alegreya Sans" panose="00000500000000000000" pitchFamily="50" charset="0"/>
                        </a:rPr>
                        <a:t> </a:t>
                      </a:r>
                      <a:r>
                        <a:rPr lang="en-US" sz="1100" b="0" baseline="0" dirty="0" err="1">
                          <a:latin typeface="Alegreya Sans" panose="00000500000000000000" pitchFamily="50" charset="0"/>
                        </a:rPr>
                        <a:t>technische</a:t>
                      </a:r>
                      <a:r>
                        <a:rPr lang="en-US" sz="1100" b="0" baseline="0" dirty="0">
                          <a:latin typeface="Alegreya Sans" panose="00000500000000000000" pitchFamily="50" charset="0"/>
                        </a:rPr>
                        <a:t> analyses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legreya Sans" panose="00000500000000000000" pitchFamily="50" charset="0"/>
                      </a:endParaRPr>
                    </a:p>
                  </a:txBody>
                  <a:tcPr marL="192464" marR="0" marT="0" marB="0" anchor="ctr"/>
                </a:tc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100" u="none" strike="noStrike" kern="1200" dirty="0">
                          <a:effectLst/>
                          <a:latin typeface="Alegreya Sans" panose="00000500000000000000" pitchFamily="50" charset="0"/>
                        </a:rPr>
                        <a:t>7.776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legreya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94432221"/>
                  </a:ext>
                </a:extLst>
              </a:tr>
              <a:tr h="304422">
                <a:tc>
                  <a:txBody>
                    <a:bodyPr/>
                    <a:lstStyle/>
                    <a:p>
                      <a:pPr marL="0" indent="0" algn="l"/>
                      <a:r>
                        <a:rPr lang="nl-NL" sz="1100" b="0" kern="1200" dirty="0">
                          <a:solidFill>
                            <a:schemeClr val="tx1"/>
                          </a:solidFill>
                          <a:effectLst/>
                          <a:latin typeface="Alegreya Sans" panose="00000500000000000000" pitchFamily="50" charset="0"/>
                          <a:ea typeface="+mn-ea"/>
                          <a:cs typeface="+mn-cs"/>
                        </a:rPr>
                        <a:t>Groothandel van machines, elektrische apparatuur, huishoudtoestellen, audio en video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legreya Sans" panose="00000500000000000000" pitchFamily="50" charset="0"/>
                      </a:endParaRPr>
                    </a:p>
                  </a:txBody>
                  <a:tcPr marL="192464" marR="0" marT="0" marB="0" anchor="ctr"/>
                </a:tc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100" u="none" strike="noStrike" kern="1200" dirty="0">
                          <a:effectLst/>
                          <a:latin typeface="Alegreya Sans" panose="00000500000000000000" pitchFamily="50" charset="0"/>
                        </a:rPr>
                        <a:t>6.087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legreya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587767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85491"/>
            <a:ext cx="8229600" cy="446908"/>
          </a:xfrm>
        </p:spPr>
        <p:txBody>
          <a:bodyPr>
            <a:noAutofit/>
          </a:bodyPr>
          <a:lstStyle/>
          <a:p>
            <a:r>
              <a:rPr lang="fr-FR" sz="2800" dirty="0" err="1"/>
              <a:t>Hoeveel</a:t>
            </a:r>
            <a:r>
              <a:rPr lang="fr-FR" sz="2800" dirty="0"/>
              <a:t> </a:t>
            </a:r>
            <a:r>
              <a:rPr lang="fr-FR" sz="2800" dirty="0" err="1"/>
              <a:t>mensen</a:t>
            </a:r>
            <a:r>
              <a:rPr lang="fr-FR" sz="2800" dirty="0"/>
              <a:t> </a:t>
            </a:r>
            <a:r>
              <a:rPr lang="fr-FR" sz="2800" dirty="0" err="1"/>
              <a:t>werken</a:t>
            </a:r>
            <a:r>
              <a:rPr lang="fr-FR" sz="2800" dirty="0"/>
              <a:t> </a:t>
            </a:r>
            <a:br>
              <a:rPr lang="fr-FR" sz="2800" dirty="0"/>
            </a:br>
            <a:r>
              <a:rPr lang="fr-FR" sz="2800" dirty="0"/>
              <a:t>in de </a:t>
            </a:r>
            <a:r>
              <a:rPr lang="fr-FR" sz="2800" dirty="0" err="1"/>
              <a:t>technologische</a:t>
            </a:r>
            <a:r>
              <a:rPr lang="fr-FR" sz="2800" dirty="0"/>
              <a:t> industrie in </a:t>
            </a:r>
            <a:r>
              <a:rPr lang="fr-FR" sz="2800" dirty="0" err="1"/>
              <a:t>België</a:t>
            </a:r>
            <a:r>
              <a:rPr lang="fr-FR" sz="2800" dirty="0"/>
              <a:t>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21959" y="1393257"/>
            <a:ext cx="2022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>
                <a:latin typeface="Alegreya Sans" panose="00000500000000000000" pitchFamily="50" charset="0"/>
              </a:rPr>
              <a:t>Tewerkstelling</a:t>
            </a:r>
            <a:r>
              <a:rPr lang="fr-BE" sz="1400" dirty="0">
                <a:latin typeface="Alegreya Sans" panose="00000500000000000000" pitchFamily="50" charset="0"/>
              </a:rPr>
              <a:t> Q4 2016</a:t>
            </a:r>
            <a:endParaRPr lang="nl-BE" sz="1400" dirty="0">
              <a:latin typeface="Alegreya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3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9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27339278"/>
              </p:ext>
            </p:extLst>
          </p:nvPr>
        </p:nvGraphicFramePr>
        <p:xfrm>
          <a:off x="546410" y="1478340"/>
          <a:ext cx="7704000" cy="315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84787"/>
            <a:ext cx="8229600" cy="742820"/>
          </a:xfrm>
        </p:spPr>
        <p:txBody>
          <a:bodyPr/>
          <a:lstStyle/>
          <a:p>
            <a:r>
              <a:rPr lang="nl-BE" sz="2800" dirty="0"/>
              <a:t>1</a:t>
            </a:r>
            <a:r>
              <a:rPr lang="nl-BE" sz="2800" baseline="30000" dirty="0"/>
              <a:t>ste</a:t>
            </a:r>
            <a:r>
              <a:rPr lang="nl-BE" sz="2800" dirty="0"/>
              <a:t> helft 2017: de activiteit trekt aan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141" y="4781074"/>
            <a:ext cx="2402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/>
              <a:t>Bron: </a:t>
            </a:r>
            <a:r>
              <a:rPr lang="fr-BE" sz="1000" dirty="0" err="1"/>
              <a:t>Prodcom</a:t>
            </a:r>
            <a:r>
              <a:rPr lang="fr-BE" sz="1000" dirty="0"/>
              <a:t>, BTW, </a:t>
            </a:r>
            <a:r>
              <a:rPr lang="fr-BE" sz="1000" dirty="0" err="1"/>
              <a:t>berekeningen</a:t>
            </a:r>
            <a:r>
              <a:rPr lang="fr-BE" sz="1000" dirty="0"/>
              <a:t> </a:t>
            </a:r>
            <a:r>
              <a:rPr lang="fr-BE" sz="1000" dirty="0" err="1"/>
              <a:t>Agoria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3347260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374108845"/>
              </p:ext>
            </p:extLst>
          </p:nvPr>
        </p:nvGraphicFramePr>
        <p:xfrm>
          <a:off x="683942" y="1550593"/>
          <a:ext cx="7441580" cy="321667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4553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301">
                  <a:extLst>
                    <a:ext uri="{9D8B030D-6E8A-4147-A177-3AD203B41FA5}">
                      <a16:colId xmlns:a16="http://schemas.microsoft.com/office/drawing/2014/main" val="242550900"/>
                    </a:ext>
                  </a:extLst>
                </a:gridCol>
                <a:gridCol w="1161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noProof="0" dirty="0">
                          <a:solidFill>
                            <a:schemeClr val="bg1"/>
                          </a:solidFill>
                          <a:effectLst/>
                          <a:latin typeface="Alegreya Sans" panose="00000500000000000000" pitchFamily="50" charset="0"/>
                        </a:rPr>
                        <a:t> </a:t>
                      </a:r>
                      <a:r>
                        <a:rPr kumimoji="0" lang="nl-BE" alt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legreya Sans" panose="00000500000000000000" pitchFamily="50" charset="0"/>
                        </a:rPr>
                        <a:t>Groei omzetcijfer</a:t>
                      </a:r>
                      <a:endParaRPr lang="nl-BE" sz="1800" b="0" noProof="0" dirty="0">
                        <a:solidFill>
                          <a:schemeClr val="bg1"/>
                        </a:solidFill>
                        <a:effectLst/>
                        <a:latin typeface="Alegreya Sans" panose="00000500000000000000" pitchFamily="50" charset="0"/>
                        <a:ea typeface="Times New Roman"/>
                        <a:cs typeface="Times New Roman"/>
                      </a:endParaRPr>
                    </a:p>
                  </a:txBody>
                  <a:tcPr marL="44724" marR="44724" marT="36000" marB="360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600" b="1" noProof="0" dirty="0" err="1">
                          <a:solidFill>
                            <a:schemeClr val="bg1"/>
                          </a:solidFill>
                          <a:effectLst/>
                          <a:latin typeface="Alegreya Sans" panose="00000500000000000000" pitchFamily="50" charset="0"/>
                          <a:ea typeface="Times New Roman"/>
                          <a:cs typeface="Times New Roman"/>
                        </a:rPr>
                        <a:t>omzet</a:t>
                      </a:r>
                      <a:r>
                        <a:rPr lang="fr-BE" sz="1600" b="1" noProof="0" dirty="0">
                          <a:solidFill>
                            <a:schemeClr val="bg1"/>
                          </a:solidFill>
                          <a:effectLst/>
                          <a:latin typeface="Alegreya Sans" panose="00000500000000000000" pitchFamily="50" charset="0"/>
                          <a:ea typeface="Times New Roman"/>
                          <a:cs typeface="Times New Roman"/>
                        </a:rPr>
                        <a:t> 2016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600" b="1" noProof="0" dirty="0">
                          <a:solidFill>
                            <a:schemeClr val="bg1"/>
                          </a:solidFill>
                          <a:effectLst/>
                          <a:latin typeface="Alegreya Sans" panose="00000500000000000000" pitchFamily="50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fr-BE" sz="1600" b="1" noProof="0" dirty="0" err="1">
                          <a:solidFill>
                            <a:schemeClr val="bg1"/>
                          </a:solidFill>
                          <a:effectLst/>
                          <a:latin typeface="Alegreya Sans" panose="00000500000000000000" pitchFamily="50" charset="0"/>
                          <a:ea typeface="Times New Roman"/>
                          <a:cs typeface="Times New Roman"/>
                        </a:rPr>
                        <a:t>mia</a:t>
                      </a:r>
                      <a:r>
                        <a:rPr lang="fr-BE" sz="1600" b="1" noProof="0" dirty="0">
                          <a:solidFill>
                            <a:schemeClr val="bg1"/>
                          </a:solidFill>
                          <a:effectLst/>
                          <a:latin typeface="Alegreya Sans" panose="00000500000000000000" pitchFamily="50" charset="0"/>
                          <a:ea typeface="Times New Roman"/>
                          <a:cs typeface="Times New Roman"/>
                        </a:rPr>
                        <a:t> euro)</a:t>
                      </a:r>
                      <a:endParaRPr lang="nl-BE" sz="1600" b="1" noProof="0" dirty="0">
                        <a:solidFill>
                          <a:schemeClr val="bg1"/>
                        </a:solidFill>
                        <a:effectLst/>
                        <a:latin typeface="Alegreya Sans" panose="00000500000000000000" pitchFamily="50" charset="0"/>
                        <a:ea typeface="Times New Roman"/>
                        <a:cs typeface="Times New Roman"/>
                      </a:endParaRPr>
                    </a:p>
                  </a:txBody>
                  <a:tcPr marL="44724" marR="44724" marT="36000" marB="360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1600" b="1" u="sng" noProof="0" dirty="0">
                          <a:solidFill>
                            <a:schemeClr val="bg1"/>
                          </a:solidFill>
                          <a:effectLst/>
                          <a:latin typeface="Alegreya Sans" panose="00000500000000000000" pitchFamily="50" charset="0"/>
                        </a:rPr>
                        <a:t>2017 s1</a:t>
                      </a:r>
                      <a:br>
                        <a:rPr lang="nl-BE" sz="1600" b="1" u="sng" noProof="0" dirty="0">
                          <a:solidFill>
                            <a:schemeClr val="bg1"/>
                          </a:solidFill>
                          <a:effectLst/>
                          <a:latin typeface="Alegreya Sans" panose="00000500000000000000" pitchFamily="50" charset="0"/>
                        </a:rPr>
                      </a:br>
                      <a:r>
                        <a:rPr lang="nl-BE" sz="1600" b="1" noProof="0" dirty="0">
                          <a:solidFill>
                            <a:schemeClr val="bg1"/>
                          </a:solidFill>
                          <a:effectLst/>
                          <a:latin typeface="Alegreya Sans" panose="00000500000000000000" pitchFamily="50" charset="0"/>
                        </a:rPr>
                        <a:t>2016 s</a:t>
                      </a:r>
                      <a:r>
                        <a:rPr lang="nl-BE" sz="1600" b="1" baseline="0" noProof="0" dirty="0">
                          <a:solidFill>
                            <a:schemeClr val="bg1"/>
                          </a:solidFill>
                          <a:effectLst/>
                          <a:latin typeface="Alegreya Sans" panose="00000500000000000000" pitchFamily="50" charset="0"/>
                        </a:rPr>
                        <a:t>1</a:t>
                      </a:r>
                      <a:endParaRPr lang="nl-BE" sz="1600" b="1" noProof="0" dirty="0">
                        <a:solidFill>
                          <a:schemeClr val="bg1"/>
                        </a:solidFill>
                        <a:effectLst/>
                        <a:latin typeface="Alegreya Sans" panose="00000500000000000000" pitchFamily="50" charset="0"/>
                        <a:ea typeface="Times New Roman"/>
                        <a:cs typeface="Times New Roman"/>
                      </a:endParaRPr>
                    </a:p>
                  </a:txBody>
                  <a:tcPr marL="44724" marR="44724" marT="36000" marB="3600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1600" noProof="0" dirty="0">
                          <a:effectLst/>
                          <a:latin typeface="Alegreya Sans" panose="00000500000000000000" pitchFamily="50" charset="0"/>
                        </a:rPr>
                        <a:t>Totaal</a:t>
                      </a:r>
                      <a:endParaRPr lang="nl-BE" sz="2400" b="1" noProof="0" dirty="0">
                        <a:solidFill>
                          <a:schemeClr val="bg1"/>
                        </a:solidFill>
                        <a:effectLst/>
                        <a:latin typeface="Alegreya Sans" panose="00000500000000000000" pitchFamily="50" charset="0"/>
                        <a:ea typeface="Times New Roman"/>
                        <a:cs typeface="Times New Roman"/>
                      </a:endParaRPr>
                    </a:p>
                  </a:txBody>
                  <a:tcPr marL="44724" marR="44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000" b="1" noProof="0" dirty="0">
                          <a:solidFill>
                            <a:schemeClr val="tx1"/>
                          </a:solidFill>
                          <a:effectLst/>
                          <a:latin typeface="Alegreya Sans" panose="00000500000000000000" pitchFamily="50" charset="0"/>
                        </a:rPr>
                        <a:t>119,2</a:t>
                      </a:r>
                      <a:endParaRPr lang="nl-BE" sz="2000" b="1" i="0" noProof="0" dirty="0">
                        <a:solidFill>
                          <a:schemeClr val="tx1"/>
                        </a:solidFill>
                        <a:effectLst/>
                        <a:latin typeface="Alegreya Sans" panose="00000500000000000000" pitchFamily="50" charset="0"/>
                        <a:ea typeface="Times New Roman"/>
                        <a:cs typeface="Times New Roman"/>
                      </a:endParaRPr>
                    </a:p>
                  </a:txBody>
                  <a:tcPr marL="44724" marR="44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BE" sz="1600" b="1" i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4,0%</a:t>
                      </a:r>
                      <a:endParaRPr lang="nl-BE" sz="1600" b="1" i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497" marR="6249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marL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l-BE" sz="1600" b="0" u="none" strike="noStrike" kern="1200" noProof="0" dirty="0">
                          <a:effectLst/>
                          <a:latin typeface="Alegreya Sans" panose="00000500000000000000" pitchFamily="50" charset="0"/>
                        </a:rPr>
                        <a:t>Eerste verwerking, gieterijen en non-ferro</a:t>
                      </a:r>
                      <a:endParaRPr lang="nl-BE" sz="1600" b="0" i="0" u="none" strike="noStrike" kern="1200" noProof="0" dirty="0">
                        <a:solidFill>
                          <a:schemeClr val="accent2"/>
                        </a:solidFill>
                        <a:effectLst/>
                        <a:latin typeface="Alegreya Sans" pitchFamily="50" charset="0"/>
                        <a:ea typeface="+mn-ea"/>
                        <a:cs typeface="+mn-cs"/>
                      </a:endParaRPr>
                    </a:p>
                  </a:txBody>
                  <a:tcPr marL="252000" marR="44724" marT="0" marB="0" anchor="ctr"/>
                </a:tc>
                <a:tc>
                  <a:txBody>
                    <a:bodyPr/>
                    <a:lstStyle/>
                    <a:p>
                      <a:pPr marL="0" indent="0" algn="ctr" defTabSz="447675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000" b="0" kern="1200" noProof="0" dirty="0">
                          <a:solidFill>
                            <a:schemeClr val="tx1"/>
                          </a:solidFill>
                          <a:effectLst/>
                          <a:latin typeface="Alegreya Sans" panose="00000500000000000000" pitchFamily="50" charset="0"/>
                          <a:ea typeface="Times New Roman"/>
                          <a:cs typeface="Times New Roman"/>
                        </a:rPr>
                        <a:t>9,1</a:t>
                      </a:r>
                    </a:p>
                  </a:txBody>
                  <a:tcPr marL="44724" marR="44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nl-BE" sz="1600" b="0" i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9,0%</a:t>
                      </a:r>
                    </a:p>
                  </a:txBody>
                  <a:tcPr marL="62497" marR="62497" marT="0" marB="0" anchor="ctr"/>
                </a:tc>
                <a:extLst>
                  <a:ext uri="{0D108BD9-81ED-4DB2-BD59-A6C34878D82A}">
                    <a16:rowId xmlns:a16="http://schemas.microsoft.com/office/drawing/2014/main" val="1345746117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marL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l-BE" sz="1600" b="0" u="none" strike="noStrike" kern="1200" noProof="0" dirty="0">
                          <a:effectLst/>
                          <a:latin typeface="Alegreya Sans" panose="00000500000000000000" pitchFamily="50" charset="0"/>
                        </a:rPr>
                        <a:t>Metaalproducten</a:t>
                      </a:r>
                      <a:endParaRPr lang="nl-BE" sz="1600" b="0" i="0" u="none" strike="noStrike" kern="1200" noProof="0" dirty="0">
                        <a:solidFill>
                          <a:schemeClr val="accent2"/>
                        </a:solidFill>
                        <a:effectLst/>
                        <a:latin typeface="Alegreya Sans" pitchFamily="50" charset="0"/>
                        <a:ea typeface="+mn-ea"/>
                        <a:cs typeface="+mn-cs"/>
                      </a:endParaRPr>
                    </a:p>
                  </a:txBody>
                  <a:tcPr marL="252000" marR="44724" marT="0" marB="0" anchor="ctr"/>
                </a:tc>
                <a:tc>
                  <a:txBody>
                    <a:bodyPr/>
                    <a:lstStyle/>
                    <a:p>
                      <a:pPr marL="0" indent="0" algn="ctr" defTabSz="44767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000" kern="1200" noProof="0" dirty="0">
                          <a:solidFill>
                            <a:schemeClr val="tx1"/>
                          </a:solidFill>
                          <a:effectLst/>
                          <a:latin typeface="Alegreya Sans" panose="00000500000000000000" pitchFamily="50" charset="0"/>
                        </a:rPr>
                        <a:t>12,5</a:t>
                      </a:r>
                      <a:endParaRPr lang="nl-BE" sz="2000" b="0" kern="1200" noProof="0" dirty="0">
                        <a:solidFill>
                          <a:schemeClr val="tx1"/>
                        </a:solidFill>
                        <a:effectLst/>
                        <a:latin typeface="Alegreya Sans" panose="00000500000000000000" pitchFamily="50" charset="0"/>
                        <a:ea typeface="Times New Roman"/>
                        <a:cs typeface="Times New Roman"/>
                      </a:endParaRPr>
                    </a:p>
                  </a:txBody>
                  <a:tcPr marL="44724" marR="44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nl-BE" sz="1600" b="0" i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5,0%</a:t>
                      </a:r>
                    </a:p>
                  </a:txBody>
                  <a:tcPr marL="62497" marR="6249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marL="85725" lvl="0" indent="-85725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dirty="0" err="1">
                          <a:latin typeface="Alegreya Sans" panose="00000500000000000000" pitchFamily="50" charset="0"/>
                        </a:rPr>
                        <a:t>Elektrotechnische</a:t>
                      </a:r>
                      <a:r>
                        <a:rPr lang="en-US" sz="1600" b="0" dirty="0">
                          <a:latin typeface="Alegreya Sans" panose="00000500000000000000" pitchFamily="50" charset="0"/>
                        </a:rPr>
                        <a:t> </a:t>
                      </a:r>
                      <a:r>
                        <a:rPr lang="en-US" sz="1600" b="0" dirty="0" err="1">
                          <a:latin typeface="Alegreya Sans" panose="00000500000000000000" pitchFamily="50" charset="0"/>
                        </a:rPr>
                        <a:t>en</a:t>
                      </a:r>
                      <a:r>
                        <a:rPr lang="en-US" sz="1600" b="0" dirty="0">
                          <a:latin typeface="Alegreya Sans" panose="00000500000000000000" pitchFamily="50" charset="0"/>
                        </a:rPr>
                        <a:t> </a:t>
                      </a:r>
                      <a:r>
                        <a:rPr lang="en-US" sz="1600" b="0" dirty="0" err="1">
                          <a:latin typeface="Alegreya Sans" panose="00000500000000000000" pitchFamily="50" charset="0"/>
                        </a:rPr>
                        <a:t>elektronische</a:t>
                      </a:r>
                      <a:r>
                        <a:rPr lang="en-US" sz="1600" b="0" dirty="0">
                          <a:latin typeface="Alegreya Sans" panose="00000500000000000000" pitchFamily="50" charset="0"/>
                        </a:rPr>
                        <a:t> </a:t>
                      </a:r>
                      <a:r>
                        <a:rPr lang="en-US" sz="1600" b="0" dirty="0" err="1">
                          <a:latin typeface="Alegreya Sans" panose="00000500000000000000" pitchFamily="50" charset="0"/>
                        </a:rPr>
                        <a:t>apparatuur</a:t>
                      </a:r>
                      <a:endParaRPr lang="nl-BE" sz="1600" b="0" i="0" u="none" strike="noStrike" kern="1200" noProof="0" dirty="0">
                        <a:solidFill>
                          <a:schemeClr val="accent2"/>
                        </a:solidFill>
                        <a:effectLst/>
                        <a:latin typeface="Alegreya Sans" pitchFamily="50" charset="0"/>
                        <a:ea typeface="+mn-ea"/>
                        <a:cs typeface="+mn-cs"/>
                      </a:endParaRPr>
                    </a:p>
                  </a:txBody>
                  <a:tcPr marL="252000" marR="44724" marT="0" marB="0" anchor="ctr"/>
                </a:tc>
                <a:tc>
                  <a:txBody>
                    <a:bodyPr/>
                    <a:lstStyle/>
                    <a:p>
                      <a:pPr marL="0" indent="0" algn="ctr" defTabSz="447675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000" kern="1200" noProof="0">
                          <a:solidFill>
                            <a:schemeClr val="tx1"/>
                          </a:solidFill>
                          <a:effectLst/>
                          <a:latin typeface="Alegreya Sans" panose="00000500000000000000" pitchFamily="50" charset="0"/>
                        </a:rPr>
                        <a:t> 8,9</a:t>
                      </a:r>
                      <a:endParaRPr lang="nl-BE" sz="2000" b="0" kern="1200" noProof="0" dirty="0">
                        <a:solidFill>
                          <a:schemeClr val="tx1"/>
                        </a:solidFill>
                        <a:effectLst/>
                        <a:latin typeface="Alegreya Sans" panose="00000500000000000000" pitchFamily="50" charset="0"/>
                        <a:ea typeface="Times New Roman"/>
                        <a:cs typeface="Times New Roman"/>
                      </a:endParaRPr>
                    </a:p>
                  </a:txBody>
                  <a:tcPr marL="44724" marR="44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nl-BE" sz="1600" b="0" i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1,0%</a:t>
                      </a:r>
                    </a:p>
                  </a:txBody>
                  <a:tcPr marL="62497" marR="6249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marL="0" lvl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l-BE" sz="1600" b="0" u="none" strike="noStrike" kern="1200" baseline="0" noProof="0" dirty="0">
                          <a:effectLst/>
                          <a:latin typeface="Alegreya Sans" panose="00000500000000000000" pitchFamily="50" charset="0"/>
                        </a:rPr>
                        <a:t>Machinebouw</a:t>
                      </a:r>
                      <a:endParaRPr lang="nl-BE" sz="1600" b="0" i="0" u="none" strike="noStrike" kern="1200" noProof="0" dirty="0">
                        <a:solidFill>
                          <a:schemeClr val="accent2"/>
                        </a:solidFill>
                        <a:effectLst/>
                        <a:latin typeface="Alegreya Sans" pitchFamily="50" charset="0"/>
                        <a:ea typeface="+mn-ea"/>
                        <a:cs typeface="+mn-cs"/>
                      </a:endParaRPr>
                    </a:p>
                  </a:txBody>
                  <a:tcPr marL="252000" marR="44724" marT="0" marB="0" anchor="ctr"/>
                </a:tc>
                <a:tc>
                  <a:txBody>
                    <a:bodyPr/>
                    <a:lstStyle/>
                    <a:p>
                      <a:pPr marL="0" indent="0" algn="ctr" defTabSz="44767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000" b="0" kern="1200" noProof="0" dirty="0">
                          <a:solidFill>
                            <a:schemeClr val="tx1"/>
                          </a:solidFill>
                          <a:effectLst/>
                          <a:latin typeface="Alegreya Sans" panose="00000500000000000000" pitchFamily="50" charset="0"/>
                          <a:ea typeface="Times New Roman"/>
                          <a:cs typeface="Times New Roman"/>
                        </a:rPr>
                        <a:t>12,7</a:t>
                      </a:r>
                    </a:p>
                  </a:txBody>
                  <a:tcPr marL="44724" marR="44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nl-BE" sz="1600" b="0" i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5,0%</a:t>
                      </a:r>
                    </a:p>
                  </a:txBody>
                  <a:tcPr marL="62497" marR="6249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marL="0" lvl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l-BE" sz="1600" b="0" u="none" strike="noStrike" kern="1200" noProof="0" dirty="0">
                          <a:effectLst/>
                          <a:latin typeface="Alegreya Sans" panose="00000500000000000000" pitchFamily="50" charset="0"/>
                        </a:rPr>
                        <a:t>Automobiel en overige transportmiddelen</a:t>
                      </a:r>
                      <a:endParaRPr lang="nl-BE" sz="1600" b="0" i="0" u="none" strike="noStrike" kern="1200" noProof="0" dirty="0">
                        <a:solidFill>
                          <a:schemeClr val="accent2"/>
                        </a:solidFill>
                        <a:effectLst/>
                        <a:latin typeface="Alegreya Sans" pitchFamily="50" charset="0"/>
                        <a:ea typeface="+mn-ea"/>
                        <a:cs typeface="+mn-cs"/>
                      </a:endParaRPr>
                    </a:p>
                  </a:txBody>
                  <a:tcPr marL="252000" marR="44724" marT="0" marB="0" anchor="ctr"/>
                </a:tc>
                <a:tc>
                  <a:txBody>
                    <a:bodyPr/>
                    <a:lstStyle/>
                    <a:p>
                      <a:pPr marL="0" indent="0" algn="ctr" defTabSz="447675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000" b="0" kern="1200" noProof="0" dirty="0">
                          <a:solidFill>
                            <a:schemeClr val="tx1"/>
                          </a:solidFill>
                          <a:effectLst/>
                          <a:latin typeface="Alegreya Sans" panose="00000500000000000000" pitchFamily="50" charset="0"/>
                          <a:ea typeface="Times New Roman"/>
                          <a:cs typeface="Times New Roman"/>
                        </a:rPr>
                        <a:t>19,5</a:t>
                      </a:r>
                    </a:p>
                  </a:txBody>
                  <a:tcPr marL="44724" marR="44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nl-BE" sz="1600" b="0" i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1,0%</a:t>
                      </a:r>
                    </a:p>
                  </a:txBody>
                  <a:tcPr marL="62497" marR="6249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marL="0" lvl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l-BE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legreya Sans" pitchFamily="50" charset="0"/>
                          <a:ea typeface="+mn-ea"/>
                          <a:cs typeface="+mn-cs"/>
                        </a:rPr>
                        <a:t>Telecom</a:t>
                      </a:r>
                    </a:p>
                  </a:txBody>
                  <a:tcPr marL="252000" marR="44724" marT="0" marB="0" anchor="ctr"/>
                </a:tc>
                <a:tc>
                  <a:txBody>
                    <a:bodyPr/>
                    <a:lstStyle/>
                    <a:p>
                      <a:pPr marL="0" indent="0" algn="ctr" defTabSz="447675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000" b="0" kern="1200" noProof="0" dirty="0">
                          <a:solidFill>
                            <a:schemeClr val="tx1"/>
                          </a:solidFill>
                          <a:effectLst/>
                          <a:latin typeface="Alegreya Sans" panose="00000500000000000000" pitchFamily="50" charset="0"/>
                          <a:ea typeface="Times New Roman"/>
                          <a:cs typeface="Times New Roman"/>
                        </a:rPr>
                        <a:t>12,5</a:t>
                      </a:r>
                    </a:p>
                  </a:txBody>
                  <a:tcPr marL="44724" marR="44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nl-BE" sz="1600" b="0" i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1,5%</a:t>
                      </a:r>
                    </a:p>
                  </a:txBody>
                  <a:tcPr marL="62497" marR="62497" marT="0" marB="0" anchor="ctr"/>
                </a:tc>
                <a:extLst>
                  <a:ext uri="{0D108BD9-81ED-4DB2-BD59-A6C34878D82A}">
                    <a16:rowId xmlns:a16="http://schemas.microsoft.com/office/drawing/2014/main" val="4260328465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marL="0" lvl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l-BE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legreya Sans" pitchFamily="50" charset="0"/>
                          <a:ea typeface="+mn-ea"/>
                          <a:cs typeface="+mn-cs"/>
                        </a:rPr>
                        <a:t>IT-</a:t>
                      </a:r>
                      <a:r>
                        <a:rPr lang="nl-BE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legreya Sans" pitchFamily="50" charset="0"/>
                          <a:ea typeface="+mn-ea"/>
                          <a:cs typeface="+mn-cs"/>
                        </a:rPr>
                        <a:t>solutions</a:t>
                      </a:r>
                      <a:endParaRPr lang="nl-BE" sz="16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legreya Sans" pitchFamily="50" charset="0"/>
                        <a:ea typeface="+mn-ea"/>
                        <a:cs typeface="+mn-cs"/>
                      </a:endParaRPr>
                    </a:p>
                  </a:txBody>
                  <a:tcPr marL="252000" marR="44724" marT="0" marB="0" anchor="ctr"/>
                </a:tc>
                <a:tc>
                  <a:txBody>
                    <a:bodyPr/>
                    <a:lstStyle/>
                    <a:p>
                      <a:pPr marL="0" indent="0" algn="ctr" defTabSz="447675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000" b="0" kern="1200" noProof="0" dirty="0">
                          <a:solidFill>
                            <a:schemeClr val="tx1"/>
                          </a:solidFill>
                          <a:effectLst/>
                          <a:latin typeface="Alegreya Sans" panose="00000500000000000000" pitchFamily="50" charset="0"/>
                          <a:ea typeface="Times New Roman"/>
                          <a:cs typeface="Times New Roman"/>
                        </a:rPr>
                        <a:t>15,8</a:t>
                      </a:r>
                    </a:p>
                  </a:txBody>
                  <a:tcPr marL="44724" marR="44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nl-BE" sz="1600" b="0" i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6,5%</a:t>
                      </a:r>
                    </a:p>
                  </a:txBody>
                  <a:tcPr marL="62497" marR="62497" marT="0" marB="0" anchor="ctr"/>
                </a:tc>
                <a:extLst>
                  <a:ext uri="{0D108BD9-81ED-4DB2-BD59-A6C34878D82A}">
                    <a16:rowId xmlns:a16="http://schemas.microsoft.com/office/drawing/2014/main" val="126551135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/>
              <a:t>1</a:t>
            </a:r>
            <a:r>
              <a:rPr lang="nl-BE" sz="2800" baseline="30000" dirty="0"/>
              <a:t>ste</a:t>
            </a:r>
            <a:r>
              <a:rPr lang="nl-BE" sz="2800" dirty="0"/>
              <a:t> helft 2017: groei in alle sectoren</a:t>
            </a:r>
          </a:p>
        </p:txBody>
      </p:sp>
    </p:spTree>
    <p:extLst>
      <p:ext uri="{BB962C8B-B14F-4D97-AF65-F5344CB8AC3E}">
        <p14:creationId xmlns:p14="http://schemas.microsoft.com/office/powerpoint/2010/main" val="3254337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913" y="708555"/>
            <a:ext cx="8229600" cy="820008"/>
          </a:xfrm>
        </p:spPr>
        <p:txBody>
          <a:bodyPr/>
          <a:lstStyle/>
          <a:p>
            <a:r>
              <a:rPr lang="nl-BE" sz="2800" dirty="0">
                <a:solidFill>
                  <a:schemeClr val="tx1"/>
                </a:solidFill>
              </a:rPr>
              <a:t>Voor het eerst sinds jaren groeit het marktaandeel van de Belgische technologische industrie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>
          <a:xfrm>
            <a:off x="7175452" y="2275022"/>
            <a:ext cx="1753187" cy="2408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400" b="0" dirty="0"/>
              <a:t>Sedert de zomer 2015 zien we, voor het eerst sinds vele jaren, een licht herstel van het marktaandeel van onze sectoren binnen de Europese Unie.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5913" y="4788004"/>
            <a:ext cx="14380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/>
              <a:t>Bron: </a:t>
            </a:r>
            <a:r>
              <a:rPr lang="nl-BE" sz="1000" dirty="0" err="1"/>
              <a:t>Eurostat</a:t>
            </a:r>
            <a:r>
              <a:rPr lang="nl-BE" sz="1000" dirty="0"/>
              <a:t>, EU </a:t>
            </a:r>
            <a:r>
              <a:rPr lang="nl-BE" sz="1000" dirty="0" err="1"/>
              <a:t>trade</a:t>
            </a:r>
            <a:endParaRPr lang="nl-BE" sz="10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02366"/>
              </p:ext>
            </p:extLst>
          </p:nvPr>
        </p:nvGraphicFramePr>
        <p:xfrm>
          <a:off x="561996" y="1717288"/>
          <a:ext cx="6387433" cy="2884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97400D-ED92-48D2-966E-0BEF22327E2B}"/>
              </a:ext>
            </a:extLst>
          </p:cNvPr>
          <p:cNvCxnSpPr>
            <a:cxnSpLocks/>
          </p:cNvCxnSpPr>
          <p:nvPr/>
        </p:nvCxnSpPr>
        <p:spPr>
          <a:xfrm>
            <a:off x="7062440" y="1895763"/>
            <a:ext cx="0" cy="27881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15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985B-FB48-49C9-A695-7D5D4491F0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State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Industry</a:t>
            </a:r>
            <a:r>
              <a:rPr lang="nl-BE" dirty="0"/>
              <a:t> 2017-2018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34860-C8B0-4062-BD19-CB7209ECDC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Vooruitzichten</a:t>
            </a:r>
            <a:r>
              <a:rPr lang="en-US" dirty="0"/>
              <a:t>: </a:t>
            </a:r>
            <a:r>
              <a:rPr lang="en-US" dirty="0" err="1"/>
              <a:t>verdere</a:t>
            </a:r>
            <a:r>
              <a:rPr lang="en-US" dirty="0"/>
              <a:t> </a:t>
            </a:r>
            <a:r>
              <a:rPr lang="en-US" dirty="0" err="1"/>
              <a:t>groei</a:t>
            </a:r>
            <a:r>
              <a:rPr lang="en-US" dirty="0"/>
              <a:t>, </a:t>
            </a:r>
            <a:r>
              <a:rPr lang="en-US" dirty="0" err="1"/>
              <a:t>meer</a:t>
            </a:r>
            <a:r>
              <a:rPr lang="en-US" dirty="0"/>
              <a:t> jobs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investeringen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4208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939391245"/>
              </p:ext>
            </p:extLst>
          </p:nvPr>
        </p:nvGraphicFramePr>
        <p:xfrm>
          <a:off x="517451" y="1568040"/>
          <a:ext cx="7987213" cy="2987997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43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1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1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1" noProof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kumimoji="0" lang="nl-BE" alt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Groei omzetcijfer (%)</a:t>
                      </a:r>
                      <a:endParaRPr lang="nl-BE" sz="1800" b="1" noProof="0" dirty="0">
                        <a:solidFill>
                          <a:schemeClr val="bg1"/>
                        </a:solidFill>
                        <a:effectLst/>
                        <a:latin typeface="HelveticaNeueLT Std"/>
                        <a:ea typeface="Times New Roman"/>
                        <a:cs typeface="Times New Roman"/>
                      </a:endParaRPr>
                    </a:p>
                  </a:txBody>
                  <a:tcPr marL="62497" marR="62497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nl-BE" sz="1400" u="sng" noProof="0" dirty="0">
                          <a:solidFill>
                            <a:schemeClr val="bg1"/>
                          </a:solidFill>
                          <a:effectLst/>
                        </a:rPr>
                        <a:t>2017 s1</a:t>
                      </a:r>
                      <a:br>
                        <a:rPr lang="nl-BE" sz="1400" u="sng" noProof="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nl-BE" sz="1400" noProof="0" dirty="0">
                          <a:solidFill>
                            <a:schemeClr val="bg1"/>
                          </a:solidFill>
                          <a:effectLst/>
                        </a:rPr>
                        <a:t>2016 s</a:t>
                      </a:r>
                      <a:r>
                        <a:rPr lang="nl-BE" sz="1400" baseline="0" noProof="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nl-BE" sz="1400" b="1" i="1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77" marR="36977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u="sng" noProof="0" dirty="0">
                          <a:solidFill>
                            <a:schemeClr val="bg1"/>
                          </a:solidFill>
                          <a:effectLst/>
                        </a:rPr>
                        <a:t>2017 s2</a:t>
                      </a:r>
                      <a:br>
                        <a:rPr lang="nl-BE" sz="1400" u="sng" noProof="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nl-BE" sz="1400" noProof="0" dirty="0">
                          <a:solidFill>
                            <a:schemeClr val="bg1"/>
                          </a:solidFill>
                          <a:effectLst/>
                        </a:rPr>
                        <a:t>2016 s</a:t>
                      </a:r>
                      <a:r>
                        <a:rPr lang="nl-BE" sz="1400" baseline="0" noProof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nl-BE" sz="1400" i="1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77" marR="36977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nl-BE" sz="1600" u="sng" noProof="0" dirty="0">
                          <a:solidFill>
                            <a:schemeClr val="bg1"/>
                          </a:solidFill>
                          <a:effectLst/>
                        </a:rPr>
                        <a:t> 2017</a:t>
                      </a:r>
                      <a:r>
                        <a:rPr lang="nl-BE" sz="1600" noProof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br>
                        <a:rPr lang="nl-BE" sz="1600" noProof="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nl-BE" sz="1600" noProof="0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nl-BE" sz="16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77" marR="36977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u="sng" noProof="0" dirty="0">
                          <a:solidFill>
                            <a:schemeClr val="bg1"/>
                          </a:solidFill>
                          <a:effectLst/>
                        </a:rPr>
                        <a:t> 2018</a:t>
                      </a:r>
                      <a:r>
                        <a:rPr lang="nl-BE" sz="1600" noProof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br>
                        <a:rPr lang="nl-BE" sz="1600" noProof="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nl-BE" sz="1600" noProof="0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nl-BE" sz="16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77" marR="36977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8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nl-BE" sz="1600" noProof="0" dirty="0">
                          <a:effectLst/>
                        </a:rPr>
                        <a:t>Totaal</a:t>
                      </a:r>
                      <a:endParaRPr lang="nl-BE" sz="1600" b="1" noProof="0" dirty="0">
                        <a:solidFill>
                          <a:schemeClr val="bg1"/>
                        </a:solidFill>
                        <a:effectLst/>
                        <a:latin typeface="HelveticaNeueLT Std"/>
                        <a:ea typeface="Times New Roman"/>
                        <a:cs typeface="Times New Roman"/>
                      </a:endParaRPr>
                    </a:p>
                  </a:txBody>
                  <a:tcPr marL="62497" marR="62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nl-BE" sz="1400" b="1" i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2497" marR="6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i="1" noProof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62497" marR="6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1" i="0" noProof="0" dirty="0">
                          <a:solidFill>
                            <a:schemeClr val="tx1"/>
                          </a:solidFill>
                          <a:latin typeface="+mn-lt"/>
                        </a:rPr>
                        <a:t>3,0</a:t>
                      </a:r>
                      <a:endParaRPr lang="nl-BE" sz="1800" b="1" i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497" marR="6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1" i="0" noProof="0" dirty="0">
                          <a:solidFill>
                            <a:schemeClr val="tx1"/>
                          </a:solidFill>
                          <a:latin typeface="+mn-lt"/>
                        </a:rPr>
                        <a:t>2,5</a:t>
                      </a:r>
                      <a:endParaRPr lang="nl-BE" sz="1800" b="1" i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497" marR="62497" marT="0" marB="0" anchor="ctr"/>
                </a:tc>
                <a:extLst>
                  <a:ext uri="{0D108BD9-81ED-4DB2-BD59-A6C34878D82A}">
                    <a16:rowId xmlns:a16="http://schemas.microsoft.com/office/drawing/2014/main" val="2069327193"/>
                  </a:ext>
                </a:extLst>
              </a:tr>
              <a:tr h="305817">
                <a:tc>
                  <a:txBody>
                    <a:bodyPr/>
                    <a:lstStyle/>
                    <a:p>
                      <a:pPr marL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l-BE" sz="1600" b="0" u="none" strike="noStrike" kern="1200" noProof="0" dirty="0">
                          <a:effectLst/>
                          <a:latin typeface="Alegreya Sans" panose="00000500000000000000" pitchFamily="50" charset="0"/>
                        </a:rPr>
                        <a:t>Eerste verwerking, gieterijen en non-ferro</a:t>
                      </a:r>
                      <a:endParaRPr lang="nl-BE" sz="1600" b="0" i="0" u="none" strike="noStrike" kern="1200" noProof="0" dirty="0">
                        <a:solidFill>
                          <a:schemeClr val="accent2"/>
                        </a:solidFill>
                        <a:effectLst/>
                        <a:latin typeface="Alegreya Sans" pitchFamily="50" charset="0"/>
                        <a:ea typeface="+mn-ea"/>
                        <a:cs typeface="+mn-cs"/>
                      </a:endParaRPr>
                    </a:p>
                  </a:txBody>
                  <a:tcPr marL="252000" marR="44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nl-BE" sz="1400" b="0" i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2497" marR="6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i="0" noProof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62497" marR="6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b="0" i="1" noProof="0" dirty="0">
                          <a:solidFill>
                            <a:schemeClr val="tx1"/>
                          </a:solidFill>
                          <a:latin typeface="+mn-lt"/>
                        </a:rPr>
                        <a:t>5,5</a:t>
                      </a:r>
                    </a:p>
                  </a:txBody>
                  <a:tcPr marL="62497" marR="6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b="0" i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62497" marR="6249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817">
                <a:tc>
                  <a:txBody>
                    <a:bodyPr/>
                    <a:lstStyle/>
                    <a:p>
                      <a:pPr marL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l-BE" sz="1600" b="0" u="none" strike="noStrike" kern="1200" noProof="0" dirty="0">
                          <a:effectLst/>
                          <a:latin typeface="Alegreya Sans" panose="00000500000000000000" pitchFamily="50" charset="0"/>
                        </a:rPr>
                        <a:t>Metaalproducten</a:t>
                      </a:r>
                      <a:endParaRPr lang="nl-BE" sz="1600" b="0" i="0" u="none" strike="noStrike" kern="1200" noProof="0" dirty="0">
                        <a:solidFill>
                          <a:schemeClr val="accent2"/>
                        </a:solidFill>
                        <a:effectLst/>
                        <a:latin typeface="Alegreya Sans" pitchFamily="50" charset="0"/>
                        <a:ea typeface="+mn-ea"/>
                        <a:cs typeface="+mn-cs"/>
                      </a:endParaRPr>
                    </a:p>
                  </a:txBody>
                  <a:tcPr marL="252000" marR="44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nl-BE" sz="1400" b="0" i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2497" marR="6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i="0" noProof="0" dirty="0">
                          <a:solidFill>
                            <a:schemeClr val="tx1"/>
                          </a:solidFill>
                          <a:latin typeface="+mn-lt"/>
                        </a:rPr>
                        <a:t>2,5</a:t>
                      </a:r>
                    </a:p>
                  </a:txBody>
                  <a:tcPr marL="62497" marR="6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b="0" i="1" noProof="0" dirty="0">
                          <a:solidFill>
                            <a:schemeClr val="tx1"/>
                          </a:solidFill>
                          <a:latin typeface="+mn-lt"/>
                        </a:rPr>
                        <a:t>3,5</a:t>
                      </a:r>
                    </a:p>
                  </a:txBody>
                  <a:tcPr marL="62497" marR="6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b="0" i="0" noProof="0" dirty="0">
                          <a:solidFill>
                            <a:schemeClr val="tx1"/>
                          </a:solidFill>
                          <a:latin typeface="+mn-lt"/>
                        </a:rPr>
                        <a:t>2,5</a:t>
                      </a:r>
                    </a:p>
                  </a:txBody>
                  <a:tcPr marL="62497" marR="6249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817">
                <a:tc>
                  <a:txBody>
                    <a:bodyPr/>
                    <a:lstStyle/>
                    <a:p>
                      <a:pPr marL="85725" lvl="0" indent="-85725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dirty="0" err="1">
                          <a:latin typeface="Alegreya Sans" panose="00000500000000000000" pitchFamily="50" charset="0"/>
                        </a:rPr>
                        <a:t>Elektrotechnische</a:t>
                      </a:r>
                      <a:r>
                        <a:rPr lang="en-US" sz="1600" b="0" dirty="0">
                          <a:latin typeface="Alegreya Sans" panose="00000500000000000000" pitchFamily="50" charset="0"/>
                        </a:rPr>
                        <a:t> </a:t>
                      </a:r>
                      <a:r>
                        <a:rPr lang="en-US" sz="1600" b="0" dirty="0" err="1">
                          <a:latin typeface="Alegreya Sans" panose="00000500000000000000" pitchFamily="50" charset="0"/>
                        </a:rPr>
                        <a:t>en</a:t>
                      </a:r>
                      <a:r>
                        <a:rPr lang="en-US" sz="1600" b="0" dirty="0">
                          <a:latin typeface="Alegreya Sans" panose="00000500000000000000" pitchFamily="50" charset="0"/>
                        </a:rPr>
                        <a:t> </a:t>
                      </a:r>
                      <a:r>
                        <a:rPr lang="en-US" sz="1600" b="0" dirty="0" err="1">
                          <a:latin typeface="Alegreya Sans" panose="00000500000000000000" pitchFamily="50" charset="0"/>
                        </a:rPr>
                        <a:t>elektronische</a:t>
                      </a:r>
                      <a:r>
                        <a:rPr lang="en-US" sz="1600" b="0" dirty="0">
                          <a:latin typeface="Alegreya Sans" panose="00000500000000000000" pitchFamily="50" charset="0"/>
                        </a:rPr>
                        <a:t> </a:t>
                      </a:r>
                      <a:r>
                        <a:rPr lang="en-US" sz="1600" b="0" dirty="0" err="1">
                          <a:latin typeface="Alegreya Sans" panose="00000500000000000000" pitchFamily="50" charset="0"/>
                        </a:rPr>
                        <a:t>apparatuur</a:t>
                      </a:r>
                      <a:endParaRPr lang="nl-BE" sz="1600" b="0" i="0" u="none" strike="noStrike" kern="1200" noProof="0" dirty="0">
                        <a:solidFill>
                          <a:schemeClr val="accent2"/>
                        </a:solidFill>
                        <a:effectLst/>
                        <a:latin typeface="Alegreya Sans" pitchFamily="50" charset="0"/>
                        <a:ea typeface="+mn-ea"/>
                        <a:cs typeface="+mn-cs"/>
                      </a:endParaRPr>
                    </a:p>
                  </a:txBody>
                  <a:tcPr marL="252000" marR="44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nl-BE" sz="1400" b="0" i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2497" marR="6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i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2497" marR="6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b="0" i="1" noProof="0" dirty="0">
                          <a:solidFill>
                            <a:schemeClr val="tx1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62497" marR="6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b="0" i="0" noProof="0" dirty="0">
                          <a:solidFill>
                            <a:schemeClr val="tx1"/>
                          </a:solidFill>
                          <a:latin typeface="+mn-lt"/>
                        </a:rPr>
                        <a:t>2,5</a:t>
                      </a:r>
                    </a:p>
                  </a:txBody>
                  <a:tcPr marL="62497" marR="6249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817">
                <a:tc>
                  <a:txBody>
                    <a:bodyPr/>
                    <a:lstStyle/>
                    <a:p>
                      <a:pPr marL="0" lvl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l-BE" sz="1600" b="0" u="none" strike="noStrike" kern="1200" baseline="0" noProof="0" dirty="0">
                          <a:effectLst/>
                          <a:latin typeface="Alegreya Sans" panose="00000500000000000000" pitchFamily="50" charset="0"/>
                        </a:rPr>
                        <a:t>Machinebouw</a:t>
                      </a:r>
                      <a:endParaRPr lang="nl-BE" sz="1600" b="0" i="0" u="none" strike="noStrike" kern="1200" noProof="0" dirty="0">
                        <a:solidFill>
                          <a:schemeClr val="accent2"/>
                        </a:solidFill>
                        <a:effectLst/>
                        <a:latin typeface="Alegreya Sans" pitchFamily="50" charset="0"/>
                        <a:ea typeface="+mn-ea"/>
                        <a:cs typeface="+mn-cs"/>
                      </a:endParaRPr>
                    </a:p>
                  </a:txBody>
                  <a:tcPr marL="252000" marR="44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nl-BE" sz="1400" b="0" i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2497" marR="6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i="0" noProof="0" dirty="0">
                          <a:solidFill>
                            <a:schemeClr val="tx1"/>
                          </a:solidFill>
                          <a:latin typeface="+mn-lt"/>
                        </a:rPr>
                        <a:t>-2</a:t>
                      </a:r>
                    </a:p>
                  </a:txBody>
                  <a:tcPr marL="62497" marR="6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b="0" i="1" noProof="0" dirty="0">
                          <a:solidFill>
                            <a:schemeClr val="tx1"/>
                          </a:solidFill>
                          <a:latin typeface="+mn-lt"/>
                        </a:rPr>
                        <a:t>1,5</a:t>
                      </a:r>
                    </a:p>
                  </a:txBody>
                  <a:tcPr marL="62497" marR="6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b="0" i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1,0 </a:t>
                      </a:r>
                    </a:p>
                  </a:txBody>
                  <a:tcPr marL="62497" marR="6249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817">
                <a:tc>
                  <a:txBody>
                    <a:bodyPr/>
                    <a:lstStyle/>
                    <a:p>
                      <a:pPr marL="0" lvl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l-BE" sz="1600" b="0" u="none" strike="noStrike" kern="1200" noProof="0" dirty="0">
                          <a:effectLst/>
                          <a:latin typeface="Alegreya Sans" panose="00000500000000000000" pitchFamily="50" charset="0"/>
                        </a:rPr>
                        <a:t>Automobiel en overige transportmiddelen</a:t>
                      </a:r>
                      <a:endParaRPr lang="nl-BE" sz="1600" b="0" i="0" u="none" strike="noStrike" kern="1200" noProof="0" dirty="0">
                        <a:solidFill>
                          <a:schemeClr val="accent2"/>
                        </a:solidFill>
                        <a:effectLst/>
                        <a:latin typeface="Alegreya Sans" pitchFamily="50" charset="0"/>
                        <a:ea typeface="+mn-ea"/>
                        <a:cs typeface="+mn-cs"/>
                      </a:endParaRPr>
                    </a:p>
                  </a:txBody>
                  <a:tcPr marL="252000" marR="44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nl-BE" sz="1400" b="0" i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2497" marR="6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i="0" noProof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62497" marR="6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b="0" i="1" noProof="0" dirty="0">
                          <a:solidFill>
                            <a:schemeClr val="tx1"/>
                          </a:solidFill>
                          <a:latin typeface="+mn-lt"/>
                        </a:rPr>
                        <a:t>1,5</a:t>
                      </a:r>
                    </a:p>
                  </a:txBody>
                  <a:tcPr marL="62497" marR="6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b="0" i="0" noProof="0" dirty="0">
                          <a:solidFill>
                            <a:schemeClr val="tx1"/>
                          </a:solidFill>
                          <a:latin typeface="+mn-lt"/>
                        </a:rPr>
                        <a:t>3,0</a:t>
                      </a:r>
                    </a:p>
                  </a:txBody>
                  <a:tcPr marL="62497" marR="6249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817">
                <a:tc>
                  <a:txBody>
                    <a:bodyPr/>
                    <a:lstStyle/>
                    <a:p>
                      <a:pPr marL="0" lvl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l-BE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legreya Sans" pitchFamily="50" charset="0"/>
                          <a:ea typeface="+mn-ea"/>
                          <a:cs typeface="+mn-cs"/>
                        </a:rPr>
                        <a:t>Telecom</a:t>
                      </a:r>
                    </a:p>
                  </a:txBody>
                  <a:tcPr marL="252000" marR="44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BE" sz="1400" b="0" i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1,5</a:t>
                      </a:r>
                      <a:endParaRPr lang="nl-BE" sz="1400" b="0" i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497" marR="6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i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1,5</a:t>
                      </a:r>
                      <a:endParaRPr lang="nl-BE" sz="1400" b="0" i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497" marR="6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i="1" noProof="0" dirty="0">
                          <a:solidFill>
                            <a:schemeClr val="tx1"/>
                          </a:solidFill>
                          <a:latin typeface="+mn-lt"/>
                        </a:rPr>
                        <a:t>1,5</a:t>
                      </a:r>
                      <a:endParaRPr lang="nl-BE" sz="1800" b="0" i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497" marR="6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i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1,0</a:t>
                      </a:r>
                      <a:endParaRPr lang="nl-BE" sz="1800" b="0" i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497" marR="62497" marT="0" marB="0" anchor="ctr"/>
                </a:tc>
                <a:extLst>
                  <a:ext uri="{0D108BD9-81ED-4DB2-BD59-A6C34878D82A}">
                    <a16:rowId xmlns:a16="http://schemas.microsoft.com/office/drawing/2014/main" val="339412721"/>
                  </a:ext>
                </a:extLst>
              </a:tr>
              <a:tr h="305817">
                <a:tc>
                  <a:txBody>
                    <a:bodyPr/>
                    <a:lstStyle/>
                    <a:p>
                      <a:pPr marL="0" lvl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l-BE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legreya Sans" pitchFamily="50" charset="0"/>
                          <a:ea typeface="+mn-ea"/>
                          <a:cs typeface="+mn-cs"/>
                        </a:rPr>
                        <a:t>IT-</a:t>
                      </a:r>
                      <a:r>
                        <a:rPr lang="nl-BE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legreya Sans" pitchFamily="50" charset="0"/>
                          <a:ea typeface="+mn-ea"/>
                          <a:cs typeface="+mn-cs"/>
                        </a:rPr>
                        <a:t>solutions</a:t>
                      </a:r>
                      <a:endParaRPr lang="nl-BE" sz="16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legreya Sans" pitchFamily="50" charset="0"/>
                        <a:ea typeface="+mn-ea"/>
                        <a:cs typeface="+mn-cs"/>
                      </a:endParaRPr>
                    </a:p>
                  </a:txBody>
                  <a:tcPr marL="252000" marR="44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BE" sz="1400" b="0" i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6,5</a:t>
                      </a:r>
                      <a:endParaRPr lang="nl-BE" sz="1400" b="0" i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497" marR="6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i="0" noProof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nl-BE" sz="1400" b="0" i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497" marR="6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i="1" noProof="0" dirty="0">
                          <a:solidFill>
                            <a:schemeClr val="tx1"/>
                          </a:solidFill>
                          <a:latin typeface="+mn-lt"/>
                        </a:rPr>
                        <a:t>5,8</a:t>
                      </a:r>
                      <a:endParaRPr lang="nl-BE" sz="1800" b="0" i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497" marR="6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i="0" noProof="0" dirty="0">
                          <a:solidFill>
                            <a:schemeClr val="tx1"/>
                          </a:solidFill>
                          <a:latin typeface="+mn-lt"/>
                        </a:rPr>
                        <a:t>5,0</a:t>
                      </a:r>
                      <a:endParaRPr lang="nl-BE" sz="1800" b="0" i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497" marR="62497" marT="0" marB="0" anchor="ctr"/>
                </a:tc>
                <a:extLst>
                  <a:ext uri="{0D108BD9-81ED-4DB2-BD59-A6C34878D82A}">
                    <a16:rowId xmlns:a16="http://schemas.microsoft.com/office/drawing/2014/main" val="195285951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862"/>
            <a:ext cx="8229600" cy="780586"/>
          </a:xfrm>
        </p:spPr>
        <p:txBody>
          <a:bodyPr>
            <a:noAutofit/>
          </a:bodyPr>
          <a:lstStyle/>
          <a:p>
            <a:r>
              <a:rPr lang="nl-BE" sz="2800" dirty="0"/>
              <a:t>De technologische industrie blijft op het groeipad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1520090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985B-FB48-49C9-A695-7D5D4491F0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State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Industry</a:t>
            </a:r>
            <a:r>
              <a:rPr lang="nl-BE" dirty="0"/>
              <a:t> 2017-2018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34860-C8B0-4062-BD19-CB7209ECDC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Investeringen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33390071"/>
      </p:ext>
    </p:extLst>
  </p:cSld>
  <p:clrMapOvr>
    <a:masterClrMapping/>
  </p:clrMapOvr>
</p:sld>
</file>

<file path=ppt/theme/theme1.xml><?xml version="1.0" encoding="utf-8"?>
<a:theme xmlns:a="http://schemas.openxmlformats.org/drawingml/2006/main" name="Agoria - 2016 - Corp Template">
  <a:themeElements>
    <a:clrScheme name="AGORIA">
      <a:dk1>
        <a:srgbClr val="000000"/>
      </a:dk1>
      <a:lt1>
        <a:sysClr val="window" lastClr="FFFFFF"/>
      </a:lt1>
      <a:dk2>
        <a:srgbClr val="1600FF"/>
      </a:dk2>
      <a:lt2>
        <a:srgbClr val="FFFFFF"/>
      </a:lt2>
      <a:accent1>
        <a:srgbClr val="060060"/>
      </a:accent1>
      <a:accent2>
        <a:srgbClr val="0A008D"/>
      </a:accent2>
      <a:accent3>
        <a:srgbClr val="0D00BC"/>
      </a:accent3>
      <a:accent4>
        <a:srgbClr val="0E2BFA"/>
      </a:accent4>
      <a:accent5>
        <a:srgbClr val="0B64FB"/>
      </a:accent5>
      <a:accent6>
        <a:srgbClr val="0D80FA"/>
      </a:accent6>
      <a:hlink>
        <a:srgbClr val="8B8A8A"/>
      </a:hlink>
      <a:folHlink>
        <a:srgbClr val="5C5C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goria - 2016 - Corp Template" id="{5CD4AD09-C7A0-4AB4-AF7F-14FA27B23D82}" vid="{5A69FF9C-191B-454D-82C5-352250FA86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Agoria - 2016 - Corp Template</Template>
  <TotalTime>5512</TotalTime>
  <Words>857</Words>
  <Application>Microsoft Office PowerPoint</Application>
  <PresentationFormat>On-screen Show (16:9)</PresentationFormat>
  <Paragraphs>241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Calibri</vt:lpstr>
      <vt:lpstr>HelveticaNeueLT Std</vt:lpstr>
      <vt:lpstr>Times New Roman</vt:lpstr>
      <vt:lpstr>Alegreya Sans</vt:lpstr>
      <vt:lpstr>Alegreya Sans Medium</vt:lpstr>
      <vt:lpstr>Wingdings</vt:lpstr>
      <vt:lpstr>Arial</vt:lpstr>
      <vt:lpstr>Agoria - 2016 - Corp Template</vt:lpstr>
      <vt:lpstr>State of the Industry 2017-2018</vt:lpstr>
      <vt:lpstr>State of the Industry 2017-2018</vt:lpstr>
      <vt:lpstr>Hoeveel mensen werken  in de technologische industrie in België?</vt:lpstr>
      <vt:lpstr>1ste helft 2017: de activiteit trekt aan</vt:lpstr>
      <vt:lpstr>1ste helft 2017: groei in alle sectoren</vt:lpstr>
      <vt:lpstr>Voor het eerst sinds jaren groeit het marktaandeel van de Belgische technologische industrie</vt:lpstr>
      <vt:lpstr>State of the Industry 2017-2018</vt:lpstr>
      <vt:lpstr>De technologische industrie blijft op het groeipad</vt:lpstr>
      <vt:lpstr>State of the Industry 2017-2018</vt:lpstr>
      <vt:lpstr>Investeringen in de technologische industrie</vt:lpstr>
      <vt:lpstr>Investeringen in de technologische industrie</vt:lpstr>
      <vt:lpstr>State of the Industry 2017-2018</vt:lpstr>
      <vt:lpstr>Werkgelegenheid : netto bijna 10.000 extra jobs tussen 2016 en 2018</vt:lpstr>
      <vt:lpstr>Kleine percentages, grote gevolgen</vt:lpstr>
      <vt:lpstr>Loonaandeel daalt, werkgelegenheid in de lift</vt:lpstr>
      <vt:lpstr>State of the Industry 2017-2018</vt:lpstr>
      <vt:lpstr>Fiscaliteit:  verhoging van de effectieve belastingdruk op de winst</vt:lpstr>
      <vt:lpstr>PowerPoint Presentation</vt:lpstr>
      <vt:lpstr>State of the Industry 2017-2018</vt:lpstr>
      <vt:lpstr>Overheidsuitgaven (nog) niet onder controle</vt:lpstr>
      <vt:lpstr>Overheidsuitgaven stijgen sneller dan BBP</vt:lpstr>
      <vt:lpstr>Onze voorstellen om de uitgaven te verminderen</vt:lpstr>
      <vt:lpstr>Samenvatting</vt:lpstr>
      <vt:lpstr>PowerPoint Presentation</vt:lpstr>
    </vt:vector>
  </TitlesOfParts>
  <Company>Synergics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JCHR</dc:creator>
  <cp:lastModifiedBy>MIGNON Vanessa (VMGN)</cp:lastModifiedBy>
  <cp:revision>331</cp:revision>
  <dcterms:created xsi:type="dcterms:W3CDTF">2016-09-12T08:19:08Z</dcterms:created>
  <dcterms:modified xsi:type="dcterms:W3CDTF">2017-10-11T07:23:15Z</dcterms:modified>
</cp:coreProperties>
</file>